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83" r:id="rId4"/>
  </p:sldMasterIdLst>
  <p:notesMasterIdLst>
    <p:notesMasterId r:id="rId22"/>
  </p:notesMasterIdLst>
  <p:handoutMasterIdLst>
    <p:handoutMasterId r:id="rId23"/>
  </p:handoutMasterIdLst>
  <p:sldIdLst>
    <p:sldId id="256" r:id="rId5"/>
    <p:sldId id="257" r:id="rId6"/>
    <p:sldId id="258" r:id="rId7"/>
    <p:sldId id="262" r:id="rId8"/>
    <p:sldId id="263" r:id="rId9"/>
    <p:sldId id="294" r:id="rId10"/>
    <p:sldId id="285" r:id="rId11"/>
    <p:sldId id="286" r:id="rId12"/>
    <p:sldId id="287" r:id="rId13"/>
    <p:sldId id="288" r:id="rId14"/>
    <p:sldId id="289" r:id="rId15"/>
    <p:sldId id="290" r:id="rId16"/>
    <p:sldId id="292" r:id="rId17"/>
    <p:sldId id="293" r:id="rId18"/>
    <p:sldId id="291" r:id="rId19"/>
    <p:sldId id="297" r:id="rId20"/>
    <p:sldId id="298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0A6CD"/>
    <a:srgbClr val="9D8C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91" d="100"/>
          <a:sy n="91" d="100"/>
        </p:scale>
        <p:origin x="-1368" y="4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2E8FA7-2F4C-5D49-9BA4-AF921E49AE74}" type="datetime1">
              <a:rPr lang="en-US" smtClean="0"/>
              <a:pPr/>
              <a:t>10/8/2013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337E74-6FDC-BA4C-B798-CEB3174D95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349898"/>
      </p:ext>
    </p:extLst>
  </p:cSld>
  <p:clrMap bg1="lt1" tx1="dk1" bg2="lt2" tx2="dk2" accent1="accent1" accent2="accent2" accent3="accent3" accent4="accent4" accent5="accent5" accent6="accent6" hlink="hlink" folHlink="folHlink"/>
  <p:hf sldNum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26B0FB-EA67-3A40-825F-8F252A860502}" type="datetime1">
              <a:rPr lang="en-US" smtClean="0"/>
              <a:pPr/>
              <a:t>10/8/2013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2C66A3-1D14-8C46-8C0C-97773EFB716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33337"/>
      </p:ext>
    </p:extLst>
  </p:cSld>
  <p:clrMap bg1="lt1" tx1="dk1" bg2="lt2" tx2="dk2" accent1="accent1" accent2="accent2" accent3="accent3" accent4="accent4" accent5="accent5" accent6="accent6" hlink="hlink" folHlink="folHlink"/>
  <p:hf sldNum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400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3758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1253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2674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255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2668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2514600"/>
          </a:xfrm>
          <a:prstGeom prst="rect">
            <a:avLst/>
          </a:prstGeom>
          <a:solidFill>
            <a:srgbClr val="102E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0" name="Picture 6" descr="SNL_Stacked_White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34200" y="1008063"/>
            <a:ext cx="152400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7" descr="SNL_Motto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27138" y="1185863"/>
            <a:ext cx="53943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/>
          <p:cNvSpPr/>
          <p:nvPr/>
        </p:nvSpPr>
        <p:spPr>
          <a:xfrm>
            <a:off x="0" y="6553200"/>
            <a:ext cx="9144000" cy="304800"/>
          </a:xfrm>
          <a:prstGeom prst="rect">
            <a:avLst/>
          </a:prstGeom>
          <a:solidFill>
            <a:srgbClr val="9E8C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0" y="6451600"/>
            <a:ext cx="9144000" cy="76200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TextBox 13"/>
          <p:cNvSpPr txBox="1"/>
          <p:nvPr userDrawn="1"/>
        </p:nvSpPr>
        <p:spPr>
          <a:xfrm>
            <a:off x="3124200" y="6172200"/>
            <a:ext cx="5562600" cy="2873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en-US" sz="950" baseline="30000" dirty="0">
                <a:latin typeface="Arial" pitchFamily="-112" charset="0"/>
              </a:rPr>
              <a:t>Sandia National Laboratories is a multi-program laboratory managed and operated by Sandia Corporation, a wholly owned subsidiary of Lockheed Martin Corporation, for the U.S. Department of Energy’s National Nuclear Security Administration under contract DE-AC04-94AL85000. </a:t>
            </a:r>
          </a:p>
        </p:txBody>
      </p:sp>
      <p:pic>
        <p:nvPicPr>
          <p:cNvPr id="16" name="Picture 13" descr="NNSAlogo_Black.jpg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212725" y="6119813"/>
            <a:ext cx="1023938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6"/>
          <p:cNvSpPr/>
          <p:nvPr/>
        </p:nvSpPr>
        <p:spPr>
          <a:xfrm>
            <a:off x="0" y="2590800"/>
            <a:ext cx="3768892" cy="161532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  <a:t>Photos placed in horizontal position </a:t>
            </a:r>
            <a:b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  <a:t>with even amount of white space</a:t>
            </a:r>
            <a:b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  <a:t> between photos and header</a:t>
            </a:r>
            <a:endParaRPr lang="en-US" sz="14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852060" y="2590800"/>
            <a:ext cx="2286000" cy="161532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6226864" y="2590800"/>
            <a:ext cx="2917136" cy="161532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0646" y="4260258"/>
            <a:ext cx="7772400" cy="898198"/>
          </a:xfrm>
        </p:spPr>
        <p:txBody>
          <a:bodyPr/>
          <a:lstStyle>
            <a:lvl1pPr algn="r">
              <a:defRPr>
                <a:solidFill>
                  <a:srgbClr val="9D8C78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4352" y="5173652"/>
            <a:ext cx="5641337" cy="593737"/>
          </a:xfrm>
        </p:spPr>
        <p:txBody>
          <a:bodyPr/>
          <a:lstStyle>
            <a:lvl1pPr marL="0" indent="0" algn="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31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9536" y="4197659"/>
            <a:ext cx="931864" cy="281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100">
                <a:latin typeface="Calibri"/>
                <a:cs typeface="Calibri"/>
              </a:defRPr>
            </a:lvl1pPr>
          </a:lstStyle>
          <a:p>
            <a:fld id="{E3A661A9-AB95-644B-88B2-9DDC7A23F4F4}" type="datetime1">
              <a:rPr lang="en-US" smtClean="0"/>
              <a:pPr/>
              <a:t>10/8/2013</a:t>
            </a:fld>
            <a:endParaRPr lang="en-US" dirty="0"/>
          </a:p>
        </p:txBody>
      </p:sp>
      <p:pic>
        <p:nvPicPr>
          <p:cNvPr id="32" name="Picture 12" descr="NNSAlogo_Black.jpg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 bwMode="auto">
          <a:xfrm>
            <a:off x="1380066" y="6115572"/>
            <a:ext cx="850737" cy="276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3405" y="6519332"/>
            <a:ext cx="2895600" cy="2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D31639C-5EF8-8C48-833F-078F90087180}" type="datetime1">
              <a:rPr lang="en-US" smtClean="0"/>
              <a:pPr/>
              <a:t>10/8/2013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E55A7B-7854-E145-92D9-B491DF4BAE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535C3D4-B14E-194D-A22F-ABBD9D7BE7F7}" type="datetime1">
              <a:rPr lang="en-US" smtClean="0"/>
              <a:pPr/>
              <a:t>10/8/2013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E55A7B-7854-E145-92D9-B491DF4BAE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CFF6A9-F7ED-464D-9ECE-18CDAAFFF013}" type="datetime1">
              <a:rPr lang="en-US" smtClean="0"/>
              <a:pPr/>
              <a:t>10/8/2013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E55A7B-7854-E145-92D9-B491DF4BAE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865AE2-28C7-4947-8319-D60EEB07BE79}" type="datetime1">
              <a:rPr lang="en-US" smtClean="0"/>
              <a:pPr/>
              <a:t>10/8/2013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B0E4600-0381-4CF3-88F2-7ED7D2E3F9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6782EBC-51D7-AB40-8702-393A26BF0924}" type="datetime1">
              <a:rPr lang="en-US" smtClean="0"/>
              <a:pPr/>
              <a:t>10/8/2013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E55A7B-7854-E145-92D9-B491DF4BAE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99A187D-6C3F-6D41-880E-F6B6C4095670}" type="datetime1">
              <a:rPr lang="en-US" smtClean="0"/>
              <a:pPr/>
              <a:t>10/8/2013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E55A7B-7854-E145-92D9-B491DF4BAE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07F8E1-8F00-1645-9B46-B2F7ACC8F53A}" type="datetime1">
              <a:rPr lang="en-US" smtClean="0"/>
              <a:pPr/>
              <a:t>10/8/2013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E55A7B-7854-E145-92D9-B491DF4BAE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138B7F0-25BC-B045-8049-7CADA7B3A1D1}" type="datetime1">
              <a:rPr lang="en-US" smtClean="0"/>
              <a:pPr/>
              <a:t>10/8/2013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A5E55A7B-7854-E145-92D9-B491DF4BAE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1593850"/>
          </a:xfrm>
          <a:prstGeom prst="rect">
            <a:avLst/>
          </a:prstGeom>
          <a:solidFill>
            <a:srgbClr val="102E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6553200"/>
            <a:ext cx="9144000" cy="304800"/>
          </a:xfrm>
          <a:prstGeom prst="rect">
            <a:avLst/>
          </a:prstGeom>
          <a:solidFill>
            <a:srgbClr val="9E8C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0" y="6451600"/>
            <a:ext cx="9144000" cy="76200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3131178" y="6172200"/>
            <a:ext cx="5562600" cy="2873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en-US" sz="950" baseline="30000" dirty="0">
                <a:latin typeface="Arial" pitchFamily="-112" charset="0"/>
              </a:rPr>
              <a:t>Sandia National Laboratories is a multi-program laboratory managed and operated by Sandia Corporation, a wholly owned subsidiary of Lockheed Martin Corporation, for the U.S. Department of Energy’s National Nuclear Security Administration under contract DE-AC04-94AL85000. </a:t>
            </a:r>
          </a:p>
        </p:txBody>
      </p:sp>
      <p:pic>
        <p:nvPicPr>
          <p:cNvPr id="16" name="Picture 13" descr="NNSAlogo_Black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2725" y="6119813"/>
            <a:ext cx="1023938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6"/>
          <p:cNvSpPr/>
          <p:nvPr/>
        </p:nvSpPr>
        <p:spPr>
          <a:xfrm>
            <a:off x="0" y="1676633"/>
            <a:ext cx="3768892" cy="161532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  <a:t>Photos placed in horizontal position </a:t>
            </a:r>
            <a:b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  <a:t>with even amount of white space</a:t>
            </a:r>
            <a:b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  <a:t> between photos and header</a:t>
            </a:r>
            <a:endParaRPr lang="en-US" sz="14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852060" y="1676633"/>
            <a:ext cx="2286000" cy="161532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6226864" y="1676633"/>
            <a:ext cx="2917136" cy="161532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0646" y="3517300"/>
            <a:ext cx="7772400" cy="898198"/>
          </a:xfrm>
        </p:spPr>
        <p:txBody>
          <a:bodyPr/>
          <a:lstStyle>
            <a:lvl1pPr algn="r">
              <a:defRPr>
                <a:solidFill>
                  <a:srgbClr val="9D8C78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4352" y="4430694"/>
            <a:ext cx="5641337" cy="593737"/>
          </a:xfrm>
        </p:spPr>
        <p:txBody>
          <a:bodyPr/>
          <a:lstStyle>
            <a:lvl1pPr marL="0" indent="0" algn="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21" name="Picture 6" descr="SNL_Stacked_White.pn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934200" y="533559"/>
            <a:ext cx="152400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7" descr="SNL_Motto.png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1227138" y="711359"/>
            <a:ext cx="53943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934199" y="5797079"/>
            <a:ext cx="1751489" cy="322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00">
                <a:latin typeface="Calibri"/>
                <a:cs typeface="Calibri"/>
              </a:defRPr>
            </a:lvl1pPr>
          </a:lstStyle>
          <a:p>
            <a:fld id="{1B799630-9E30-DE4D-BE8D-4E9CA304B925}" type="datetime1">
              <a:rPr lang="en-US" smtClean="0"/>
              <a:pPr/>
              <a:t>10/8/2013</a:t>
            </a:fld>
            <a:endParaRPr lang="en-US"/>
          </a:p>
        </p:txBody>
      </p:sp>
      <p:pic>
        <p:nvPicPr>
          <p:cNvPr id="20" name="Picture 12" descr="NNSAlogo_Black.jpg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 bwMode="auto">
          <a:xfrm>
            <a:off x="1380066" y="6115572"/>
            <a:ext cx="850737" cy="276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3405" y="6519332"/>
            <a:ext cx="2895600" cy="2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 userDrawn="1"/>
        </p:nvSpPr>
        <p:spPr>
          <a:xfrm>
            <a:off x="0" y="0"/>
            <a:ext cx="9144000" cy="661247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6553200"/>
            <a:ext cx="9144000" cy="304800"/>
          </a:xfrm>
          <a:prstGeom prst="rect">
            <a:avLst/>
          </a:prstGeom>
          <a:solidFill>
            <a:srgbClr val="9E8C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0" y="6451600"/>
            <a:ext cx="9144000" cy="76200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3131178" y="6172200"/>
            <a:ext cx="5562600" cy="2873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en-US" sz="950" baseline="30000" dirty="0">
                <a:latin typeface="Arial" pitchFamily="-112" charset="0"/>
              </a:rPr>
              <a:t>Sandia National Laboratories is a multi-program laboratory managed and operated by Sandia Corporation, a wholly owned subsidiary of Lockheed Martin Corporation, for the U.S. Department of Energy’s National Nuclear Security Administration under contract DE-AC04-94AL85000. </a:t>
            </a:r>
          </a:p>
        </p:txBody>
      </p:sp>
      <p:pic>
        <p:nvPicPr>
          <p:cNvPr id="16" name="Picture 13" descr="NNSAlogo_Black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2725" y="6119813"/>
            <a:ext cx="1023938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6"/>
          <p:cNvSpPr/>
          <p:nvPr/>
        </p:nvSpPr>
        <p:spPr>
          <a:xfrm>
            <a:off x="0" y="1456267"/>
            <a:ext cx="3768892" cy="183569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  <a:t>Photos placed in horizontal position </a:t>
            </a:r>
            <a:b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  <a:t>with even amount of white space</a:t>
            </a:r>
            <a:b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  <a:t> between photos and header</a:t>
            </a:r>
            <a:endParaRPr lang="en-US" sz="14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852060" y="1456267"/>
            <a:ext cx="2286000" cy="183569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6226864" y="1456267"/>
            <a:ext cx="2917136" cy="183569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0646" y="3678173"/>
            <a:ext cx="7772400" cy="898198"/>
          </a:xfrm>
        </p:spPr>
        <p:txBody>
          <a:bodyPr/>
          <a:lstStyle>
            <a:lvl1pPr algn="r">
              <a:defRPr>
                <a:solidFill>
                  <a:srgbClr val="9D8C78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4352" y="4591567"/>
            <a:ext cx="5641337" cy="593737"/>
          </a:xfrm>
        </p:spPr>
        <p:txBody>
          <a:bodyPr/>
          <a:lstStyle>
            <a:lvl1pPr marL="0" indent="0" algn="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21" name="Picture 6" descr="SNL_Stacked_White.pn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934200" y="533559"/>
            <a:ext cx="152400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7" descr="SNL_Motto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 bwMode="auto">
          <a:xfrm>
            <a:off x="1227748" y="601288"/>
            <a:ext cx="5393104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934199" y="5797079"/>
            <a:ext cx="1751489" cy="322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00">
                <a:latin typeface="Calibri"/>
                <a:cs typeface="Calibri"/>
              </a:defRPr>
            </a:lvl1pPr>
          </a:lstStyle>
          <a:p>
            <a:fld id="{504244A8-8889-154D-9568-D8C635C53E9B}" type="datetime1">
              <a:rPr lang="en-US" smtClean="0"/>
              <a:pPr/>
              <a:t>10/8/2013</a:t>
            </a:fld>
            <a:endParaRPr lang="en-US"/>
          </a:p>
        </p:txBody>
      </p:sp>
      <p:pic>
        <p:nvPicPr>
          <p:cNvPr id="33" name="Picture 8" descr="SNL_color_stack.png"/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6934201" y="408000"/>
            <a:ext cx="1524000" cy="669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" name="Rectangle 35"/>
          <p:cNvSpPr/>
          <p:nvPr userDrawn="1"/>
        </p:nvSpPr>
        <p:spPr>
          <a:xfrm>
            <a:off x="0" y="3369731"/>
            <a:ext cx="9144000" cy="397933"/>
          </a:xfrm>
          <a:prstGeom prst="rect">
            <a:avLst/>
          </a:prstGeom>
          <a:solidFill>
            <a:srgbClr val="102E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37" name="Picture 12" descr="NNSAlogo_Black.jpg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 bwMode="auto">
          <a:xfrm>
            <a:off x="1380066" y="6115572"/>
            <a:ext cx="850737" cy="276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3405" y="6519332"/>
            <a:ext cx="2895600" cy="2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 userDrawn="1"/>
        </p:nvSpPr>
        <p:spPr>
          <a:xfrm>
            <a:off x="0" y="0"/>
            <a:ext cx="9144000" cy="661247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 userDrawn="1"/>
        </p:nvSpPr>
        <p:spPr>
          <a:xfrm>
            <a:off x="0" y="3369731"/>
            <a:ext cx="9144000" cy="3089807"/>
          </a:xfrm>
          <a:prstGeom prst="rect">
            <a:avLst/>
          </a:prstGeom>
          <a:solidFill>
            <a:srgbClr val="9E8C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6553200"/>
            <a:ext cx="9144000" cy="304800"/>
          </a:xfrm>
          <a:prstGeom prst="rect">
            <a:avLst/>
          </a:prstGeom>
          <a:solidFill>
            <a:srgbClr val="30A6C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0" y="6451600"/>
            <a:ext cx="9144000" cy="76200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3131178" y="6172200"/>
            <a:ext cx="5562600" cy="2873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en-US" sz="950" baseline="30000" dirty="0">
                <a:latin typeface="Arial" pitchFamily="-112" charset="0"/>
              </a:rPr>
              <a:t>Sandia National Laboratories is a multi-program laboratory managed and operated by Sandia Corporation, a wholly owned subsidiary of Lockheed Martin Corporation, for the U.S. Department of Energy’s National Nuclear Security Administration under contract DE-AC04-94AL85000. </a:t>
            </a:r>
          </a:p>
        </p:txBody>
      </p:sp>
      <p:pic>
        <p:nvPicPr>
          <p:cNvPr id="15" name="Picture 12" descr="NNSAlogo_Black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380066" y="6115572"/>
            <a:ext cx="850737" cy="276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3" descr="NNSAlogo_Black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2725" y="6119813"/>
            <a:ext cx="1023938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6"/>
          <p:cNvSpPr/>
          <p:nvPr/>
        </p:nvSpPr>
        <p:spPr>
          <a:xfrm>
            <a:off x="0" y="1456267"/>
            <a:ext cx="3768892" cy="183569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  <a:t>Photos placed in horizontal position </a:t>
            </a:r>
            <a:b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  <a:t>with even amount of white space</a:t>
            </a:r>
            <a:b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  <a:t> between photos and header</a:t>
            </a:r>
            <a:endParaRPr lang="en-US" sz="14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852060" y="1456267"/>
            <a:ext cx="2286000" cy="183569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6226864" y="1456267"/>
            <a:ext cx="2917136" cy="183569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0646" y="3678173"/>
            <a:ext cx="7772400" cy="898198"/>
          </a:xfrm>
        </p:spPr>
        <p:txBody>
          <a:bodyPr/>
          <a:lstStyle>
            <a:lvl1pPr algn="r"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4352" y="4591567"/>
            <a:ext cx="5641337" cy="593737"/>
          </a:xfrm>
        </p:spPr>
        <p:txBody>
          <a:bodyPr/>
          <a:lstStyle>
            <a:lvl1pPr marL="0" indent="0" algn="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21" name="Picture 6" descr="SNL_Stacked_White.png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6934200" y="533559"/>
            <a:ext cx="152400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7" descr="SNL_Motto.png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 bwMode="auto">
          <a:xfrm>
            <a:off x="1227748" y="601288"/>
            <a:ext cx="5393104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934199" y="5797079"/>
            <a:ext cx="1751489" cy="322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00">
                <a:latin typeface="Calibri"/>
                <a:cs typeface="Calibri"/>
              </a:defRPr>
            </a:lvl1pPr>
          </a:lstStyle>
          <a:p>
            <a:fld id="{9522E0D4-989F-3A4B-AA2E-486ADFE0E698}" type="datetime1">
              <a:rPr lang="en-US" smtClean="0"/>
              <a:pPr/>
              <a:t>10/8/2013</a:t>
            </a:fld>
            <a:endParaRPr lang="en-US"/>
          </a:p>
        </p:txBody>
      </p:sp>
      <p:pic>
        <p:nvPicPr>
          <p:cNvPr id="33" name="Picture 8" descr="SNL_color_stack.png"/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 bwMode="auto">
          <a:xfrm>
            <a:off x="6934201" y="408000"/>
            <a:ext cx="1524000" cy="669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3405" y="6519332"/>
            <a:ext cx="2895600" cy="2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 userDrawn="1"/>
        </p:nvSpPr>
        <p:spPr>
          <a:xfrm>
            <a:off x="1" y="0"/>
            <a:ext cx="9143999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 userDrawn="1"/>
        </p:nvSpPr>
        <p:spPr>
          <a:xfrm>
            <a:off x="-1" y="4040484"/>
            <a:ext cx="2484223" cy="2817515"/>
          </a:xfrm>
          <a:prstGeom prst="rect">
            <a:avLst/>
          </a:prstGeom>
          <a:solidFill>
            <a:srgbClr val="102E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-1" y="0"/>
            <a:ext cx="2484223" cy="893232"/>
          </a:xfrm>
          <a:prstGeom prst="rect">
            <a:avLst/>
          </a:prstGeom>
          <a:solidFill>
            <a:srgbClr val="102E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8806432" y="-1"/>
            <a:ext cx="337567" cy="6857999"/>
          </a:xfrm>
          <a:prstGeom prst="rect">
            <a:avLst/>
          </a:prstGeom>
          <a:solidFill>
            <a:srgbClr val="9D8C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2703737" y="6264797"/>
            <a:ext cx="5562600" cy="2873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en-US" sz="950" baseline="30000" dirty="0">
                <a:latin typeface="Arial" pitchFamily="-112" charset="0"/>
              </a:rPr>
              <a:t>Sandia National Laboratories is a multi-program laboratory managed and operated by Sandia Corporation, a wholly owned subsidiary of Lockheed Martin Corporation, for the U.S. Department of Energy’s National Nuclear Security Administration under contract DE-AC04-94AL85000.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" y="989095"/>
            <a:ext cx="1359657" cy="139587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>
                <a:solidFill>
                  <a:schemeClr val="bg1">
                    <a:lumMod val="65000"/>
                  </a:schemeClr>
                </a:solidFill>
              </a:rPr>
              <a:t>Photos placed in horizontal position </a:t>
            </a:r>
            <a:br>
              <a:rPr lang="en-US" sz="1100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100" dirty="0" smtClean="0">
                <a:solidFill>
                  <a:schemeClr val="bg1">
                    <a:lumMod val="65000"/>
                  </a:schemeClr>
                </a:solidFill>
              </a:rPr>
              <a:t>with even amount of white space</a:t>
            </a:r>
            <a:br>
              <a:rPr lang="en-US" sz="1100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100" dirty="0" smtClean="0">
                <a:solidFill>
                  <a:schemeClr val="bg1">
                    <a:lumMod val="65000"/>
                  </a:schemeClr>
                </a:solidFill>
              </a:rPr>
              <a:t> between photos and header</a:t>
            </a:r>
            <a:endParaRPr lang="en-US" sz="11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14502" y="1250965"/>
            <a:ext cx="5971187" cy="1233338"/>
          </a:xfrm>
        </p:spPr>
        <p:txBody>
          <a:bodyPr/>
          <a:lstStyle>
            <a:lvl1pPr algn="l">
              <a:lnSpc>
                <a:spcPts val="3800"/>
              </a:lnSpc>
              <a:defRPr>
                <a:solidFill>
                  <a:srgbClr val="9D8C78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14502" y="2588978"/>
            <a:ext cx="5641337" cy="593737"/>
          </a:xfrm>
        </p:spPr>
        <p:txBody>
          <a:bodyPr/>
          <a:lstStyle>
            <a:lvl1pPr marL="0" indent="0" algn="l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21" name="Picture 6" descr="SNL_Stacked_White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357199" y="4339006"/>
            <a:ext cx="152400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7" descr="SNL_Motto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 bwMode="auto">
          <a:xfrm>
            <a:off x="298048" y="5157318"/>
            <a:ext cx="970718" cy="1453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13" descr="NNSAlogo_Black.jpg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2763683" y="5932869"/>
            <a:ext cx="1023938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714502" y="265178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100">
                <a:latin typeface="Calibri"/>
                <a:cs typeface="Calibri"/>
              </a:defRPr>
            </a:lvl1pPr>
          </a:lstStyle>
          <a:p>
            <a:fld id="{5B35050C-AFC0-D74A-963F-148736DC45A4}" type="datetime1">
              <a:rPr lang="en-US" smtClean="0"/>
              <a:pPr/>
              <a:t>10/8/2013</a:t>
            </a:fld>
            <a:endParaRPr lang="en-US" dirty="0"/>
          </a:p>
        </p:txBody>
      </p:sp>
      <p:sp>
        <p:nvSpPr>
          <p:cNvPr id="20" name="Rectangle 19"/>
          <p:cNvSpPr/>
          <p:nvPr userDrawn="1"/>
        </p:nvSpPr>
        <p:spPr>
          <a:xfrm>
            <a:off x="0" y="2484303"/>
            <a:ext cx="2484222" cy="146794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  <a:t>Photos placed in horizontal position </a:t>
            </a:r>
            <a:b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  <a:t>with even amount of white space</a:t>
            </a:r>
            <a:b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  <a:t> between photos and header</a:t>
            </a:r>
            <a:endParaRPr lang="en-US" sz="14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5" name="Rectangle 24"/>
          <p:cNvSpPr/>
          <p:nvPr userDrawn="1"/>
        </p:nvSpPr>
        <p:spPr>
          <a:xfrm>
            <a:off x="1472391" y="989095"/>
            <a:ext cx="1011831" cy="139587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1" name="Rectangle 30"/>
          <p:cNvSpPr/>
          <p:nvPr userDrawn="1"/>
        </p:nvSpPr>
        <p:spPr>
          <a:xfrm>
            <a:off x="8693778" y="-1"/>
            <a:ext cx="77764" cy="6857999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33" name="Picture 12" descr="NNSAlogo_Black.jpg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 bwMode="auto">
          <a:xfrm>
            <a:off x="4039700" y="5921220"/>
            <a:ext cx="850737" cy="276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708522" y="6519332"/>
            <a:ext cx="2895600" cy="2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 userDrawn="1"/>
        </p:nvSpPr>
        <p:spPr>
          <a:xfrm>
            <a:off x="1" y="0"/>
            <a:ext cx="9143999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 userDrawn="1"/>
        </p:nvSpPr>
        <p:spPr>
          <a:xfrm>
            <a:off x="4571999" y="0"/>
            <a:ext cx="4572001" cy="2817515"/>
          </a:xfrm>
          <a:prstGeom prst="rect">
            <a:avLst/>
          </a:prstGeom>
          <a:solidFill>
            <a:srgbClr val="102E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571999" y="5964768"/>
            <a:ext cx="4572001" cy="893232"/>
          </a:xfrm>
          <a:prstGeom prst="rect">
            <a:avLst/>
          </a:prstGeom>
          <a:solidFill>
            <a:srgbClr val="102E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4572001" y="2908379"/>
            <a:ext cx="1359657" cy="139587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>
                <a:solidFill>
                  <a:schemeClr val="bg1">
                    <a:lumMod val="65000"/>
                  </a:schemeClr>
                </a:solidFill>
              </a:rPr>
              <a:t>Photos placed in horizontal position </a:t>
            </a:r>
            <a:br>
              <a:rPr lang="en-US" sz="1100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100" dirty="0" smtClean="0">
                <a:solidFill>
                  <a:schemeClr val="bg1">
                    <a:lumMod val="65000"/>
                  </a:schemeClr>
                </a:solidFill>
              </a:rPr>
              <a:t>with even amount of white space</a:t>
            </a:r>
            <a:br>
              <a:rPr lang="en-US" sz="1100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100" dirty="0" smtClean="0">
                <a:solidFill>
                  <a:schemeClr val="bg1">
                    <a:lumMod val="65000"/>
                  </a:schemeClr>
                </a:solidFill>
              </a:rPr>
              <a:t> between photos and header</a:t>
            </a:r>
            <a:endParaRPr lang="en-US" sz="11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21" name="Picture 6" descr="SNL_Stacked_White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7193248" y="1488545"/>
            <a:ext cx="152400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ctangle 19"/>
          <p:cNvSpPr/>
          <p:nvPr userDrawn="1"/>
        </p:nvSpPr>
        <p:spPr>
          <a:xfrm>
            <a:off x="4572000" y="4403587"/>
            <a:ext cx="4572000" cy="146794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  <a:t>Photos placed in horizontal position </a:t>
            </a:r>
            <a:b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  <a:t>with even amount of white space</a:t>
            </a:r>
            <a:b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  <a:t> between photos and header</a:t>
            </a:r>
            <a:endParaRPr lang="en-US" sz="14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5" name="Rectangle 24"/>
          <p:cNvSpPr/>
          <p:nvPr userDrawn="1"/>
        </p:nvSpPr>
        <p:spPr>
          <a:xfrm>
            <a:off x="6044391" y="2908379"/>
            <a:ext cx="3099609" cy="139587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 rot="10800000">
            <a:off x="112655" y="-1"/>
            <a:ext cx="337567" cy="6857999"/>
          </a:xfrm>
          <a:prstGeom prst="rect">
            <a:avLst/>
          </a:prstGeom>
          <a:solidFill>
            <a:srgbClr val="9D8C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700353" y="6375406"/>
            <a:ext cx="3761580" cy="3847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950" baseline="30000" dirty="0">
                <a:latin typeface="Arial" pitchFamily="-112" charset="0"/>
              </a:rPr>
              <a:t>Sandia National Laboratories is a multi-program laboratory managed and operated by Sandia Corporation, a wholly owned subsidiary of Lockheed Martin Corporation, for the U.S. Department of Energy’s National Nuclear Security Administration under contract DE-AC04-94AL85000. 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2418" y="1250965"/>
            <a:ext cx="3789515" cy="1233338"/>
          </a:xfrm>
        </p:spPr>
        <p:txBody>
          <a:bodyPr/>
          <a:lstStyle>
            <a:lvl1pPr algn="l">
              <a:lnSpc>
                <a:spcPts val="3800"/>
              </a:lnSpc>
              <a:defRPr>
                <a:solidFill>
                  <a:srgbClr val="9D8C78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72418" y="2588978"/>
            <a:ext cx="3586315" cy="1085555"/>
          </a:xfrm>
        </p:spPr>
        <p:txBody>
          <a:bodyPr/>
          <a:lstStyle>
            <a:lvl1pPr marL="0" indent="0" algn="l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27" name="Picture 13" descr="NNSAlogo_Black.jp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801957" y="6051407"/>
            <a:ext cx="1023938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72418" y="265178"/>
            <a:ext cx="1029382" cy="285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100">
                <a:latin typeface="Calibri"/>
                <a:cs typeface="Calibri"/>
              </a:defRPr>
            </a:lvl1pPr>
          </a:lstStyle>
          <a:p>
            <a:fld id="{7D098A99-26EF-B34F-91F8-30EA53688AF7}" type="datetime1">
              <a:rPr lang="en-US" smtClean="0"/>
              <a:pPr/>
              <a:t>10/8/2013</a:t>
            </a:fld>
            <a:endParaRPr lang="en-US" dirty="0"/>
          </a:p>
        </p:txBody>
      </p:sp>
      <p:sp>
        <p:nvSpPr>
          <p:cNvPr id="31" name="Rectangle 30"/>
          <p:cNvSpPr/>
          <p:nvPr userDrawn="1"/>
        </p:nvSpPr>
        <p:spPr>
          <a:xfrm rot="10800000">
            <a:off x="1" y="-1"/>
            <a:ext cx="77764" cy="6857999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33" name="Picture 12" descr="NNSAlogo_Black.jp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 bwMode="auto">
          <a:xfrm>
            <a:off x="2077974" y="6039758"/>
            <a:ext cx="850737" cy="276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7" descr="SNL_motto_2 lines.png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995332" y="1586652"/>
            <a:ext cx="1935484" cy="394494"/>
          </a:xfrm>
          <a:prstGeom prst="rect">
            <a:avLst/>
          </a:prstGeom>
        </p:spPr>
      </p:pic>
      <p:sp>
        <p:nvSpPr>
          <p:cNvPr id="1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613597" y="6519332"/>
            <a:ext cx="2895600" cy="2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22300" y="6166934"/>
            <a:ext cx="2133600" cy="476250"/>
          </a:xfrm>
          <a:ln/>
        </p:spPr>
        <p:txBody>
          <a:bodyPr/>
          <a:lstStyle>
            <a:lvl1pPr>
              <a:defRPr>
                <a:latin typeface="Calibri"/>
                <a:cs typeface="Calibri"/>
              </a:defRPr>
            </a:lvl1pPr>
          </a:lstStyle>
          <a:p>
            <a:fld id="{C9CA6C2B-6061-6F46-BF6B-C0454CDDAB35}" type="datetime1">
              <a:rPr lang="en-US" smtClean="0"/>
              <a:pPr/>
              <a:t>10/8/2013</a:t>
            </a:fld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E55A7B-7854-E145-92D9-B491DF4BAE2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3405" y="6519332"/>
            <a:ext cx="2895600" cy="2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ADE15B5-4D50-754D-8585-236811896E05}" type="datetime1">
              <a:rPr lang="en-US" smtClean="0"/>
              <a:pPr/>
              <a:t>10/8/2013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E55A7B-7854-E145-92D9-B491DF4BAE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14F66A0-55BE-484A-9667-5C4C7A46FB26}" type="datetime1">
              <a:rPr lang="en-US" smtClean="0"/>
              <a:pPr/>
              <a:t>10/8/2013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E55A7B-7854-E145-92D9-B491DF4BAE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553200"/>
            <a:ext cx="9144000" cy="304800"/>
          </a:xfrm>
          <a:prstGeom prst="rect">
            <a:avLst/>
          </a:prstGeom>
          <a:solidFill>
            <a:srgbClr val="9E8C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6451600"/>
            <a:ext cx="9144000" cy="76200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028" name="Picture 8" descr="SNL_color_stack.png"/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8001000" y="228600"/>
            <a:ext cx="936625" cy="411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8229600" cy="99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3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78740"/>
            <a:ext cx="8229600" cy="4847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9274" y="6166934"/>
            <a:ext cx="1490926" cy="2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Calibri"/>
                <a:cs typeface="Calibri"/>
              </a:defRPr>
            </a:lvl1pPr>
          </a:lstStyle>
          <a:p>
            <a:fld id="{30B37176-1C50-7042-8162-64D2C2671FE5}" type="datetime1">
              <a:rPr lang="en-US" smtClean="0"/>
              <a:pPr/>
              <a:t>10/8/2013</a:t>
            </a:fld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3405" y="6519332"/>
            <a:ext cx="2895600" cy="2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05800" y="6153150"/>
            <a:ext cx="609600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Calibri"/>
                <a:cs typeface="Calibri"/>
              </a:defRPr>
            </a:lvl1pPr>
          </a:lstStyle>
          <a:p>
            <a:fld id="{A5E55A7B-7854-E145-92D9-B491DF4BAE2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98" r:id="rId2"/>
    <p:sldLayoutId id="2147483796" r:id="rId3"/>
    <p:sldLayoutId id="2147483799" r:id="rId4"/>
    <p:sldLayoutId id="2147483797" r:id="rId5"/>
    <p:sldLayoutId id="2147483800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  <p:sldLayoutId id="2147483793" r:id="rId15"/>
    <p:sldLayoutId id="2147483794" r:id="rId16"/>
    <p:sldLayoutId id="2147483795" r:id="rId17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102E54"/>
          </a:solidFill>
          <a:latin typeface="Calibri"/>
          <a:ea typeface="ＭＳ Ｐゴシック" charset="-128"/>
          <a:cs typeface="Calibri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102E54"/>
          </a:solidFill>
          <a:latin typeface="Calibri" charset="0"/>
          <a:ea typeface="ＭＳ Ｐゴシック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102E54"/>
          </a:solidFill>
          <a:latin typeface="Calibri" charset="0"/>
          <a:ea typeface="ＭＳ Ｐゴシック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102E54"/>
          </a:solidFill>
          <a:latin typeface="Calibri" charset="0"/>
          <a:ea typeface="ＭＳ Ｐゴシック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102E54"/>
          </a:solidFill>
          <a:latin typeface="Calibri" charset="0"/>
          <a:ea typeface="ＭＳ Ｐゴシック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102E54"/>
        </a:buClr>
        <a:buFont typeface="Wingdings" pitchFamily="-111" charset="2"/>
        <a:buChar char="§"/>
        <a:defRPr sz="2400">
          <a:solidFill>
            <a:schemeClr val="tx1"/>
          </a:solidFill>
          <a:latin typeface="Calibri"/>
          <a:ea typeface="ＭＳ Ｐゴシック" charset="-128"/>
          <a:cs typeface="Calibri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800000"/>
        </a:buClr>
        <a:buFont typeface="Wingdings" pitchFamily="-111" charset="2"/>
        <a:buChar char="§"/>
        <a:defRPr sz="2000">
          <a:solidFill>
            <a:schemeClr val="tx1"/>
          </a:solidFill>
          <a:latin typeface="Calibri"/>
          <a:ea typeface="ＭＳ Ｐゴシック" pitchFamily="-112" charset="-128"/>
          <a:cs typeface="Calibri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9E8C78"/>
        </a:buClr>
        <a:buFont typeface="Wingdings" pitchFamily="-111" charset="2"/>
        <a:buChar char="§"/>
        <a:defRPr>
          <a:solidFill>
            <a:schemeClr val="tx1"/>
          </a:solidFill>
          <a:latin typeface="Calibri"/>
          <a:ea typeface="ＭＳ Ｐゴシック" pitchFamily="-112" charset="-128"/>
          <a:cs typeface="Calibri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Calibri"/>
          <a:ea typeface="ＭＳ Ｐゴシック" pitchFamily="-112" charset="-128"/>
          <a:cs typeface="Calibri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Calibri"/>
          <a:ea typeface="ＭＳ Ｐゴシック" pitchFamily="-112" charset="-128"/>
          <a:cs typeface="Calibri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.jpeg"/><Relationship Id="rId4" Type="http://schemas.openxmlformats.org/officeDocument/2006/relationships/hyperlink" Target="http://www.google.com/url?sa=i&amp;rct=j&amp;q=ucsd+energy+research+center&amp;source=images&amp;cd=&amp;cad=rja&amp;docid=zG7sbCfa2MLeGM&amp;tbnid=pkZoe1vuryI78M:&amp;ved=0CAUQjRw&amp;url=http://physics.ucsd.edu/awards/&amp;ei=dUQRUqr4M-LbyQGSmYEw&amp;bvm=bv.50768961,d.aWc&amp;psig=AFQjCNFClTxtVrPfIb5fIVjIfTolk9tbRQ&amp;ust=1376949743224795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insite/Maxwell%20Gallery/UC_Modules/56V_2.png" TargetMode="Externa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3.jpeg"/><Relationship Id="rId7" Type="http://schemas.openxmlformats.org/officeDocument/2006/relationships/hyperlink" Target="http://insite/Maxwell%20Gallery/UC_Modules/56V_2.png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25.png"/><Relationship Id="rId10" Type="http://schemas.openxmlformats.org/officeDocument/2006/relationships/image" Target="../media/image26.png"/><Relationship Id="rId4" Type="http://schemas.openxmlformats.org/officeDocument/2006/relationships/image" Target="../media/image24.jpeg"/><Relationship Id="rId9" Type="http://schemas.openxmlformats.org/officeDocument/2006/relationships/image" Target="../media/image11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mailto:drborne@sandia.gov" TargetMode="External"/><Relationship Id="rId2" Type="http://schemas.openxmlformats.org/officeDocument/2006/relationships/hyperlink" Target="mailto:wtorre@ucsd.edu" TargetMode="External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556852" y="1250965"/>
            <a:ext cx="6429498" cy="1233338"/>
          </a:xfrm>
        </p:spPr>
        <p:txBody>
          <a:bodyPr/>
          <a:lstStyle/>
          <a:p>
            <a:pPr lvl="0">
              <a:lnSpc>
                <a:spcPct val="100000"/>
              </a:lnSpc>
            </a:pPr>
            <a:r>
              <a:rPr lang="en-US" sz="3200" b="1" kern="1200" dirty="0" smtClean="0">
                <a:solidFill>
                  <a:schemeClr val="bg1">
                    <a:lumMod val="65000"/>
                  </a:schemeClr>
                </a:solidFill>
                <a:latin typeface="Calibri" pitchFamily="34" charset="0"/>
                <a:ea typeface="+mn-ea"/>
                <a:cs typeface="+mn-cs"/>
              </a:rPr>
              <a:t>Energy </a:t>
            </a:r>
            <a:r>
              <a:rPr lang="en-US" sz="3200" b="1" kern="1200" dirty="0">
                <a:solidFill>
                  <a:schemeClr val="bg1">
                    <a:lumMod val="65000"/>
                  </a:schemeClr>
                </a:solidFill>
                <a:latin typeface="Calibri" pitchFamily="34" charset="0"/>
                <a:ea typeface="+mn-ea"/>
                <a:cs typeface="+mn-cs"/>
              </a:rPr>
              <a:t>Storage For Integration of Renewable Generation at the University of California – San Diego</a:t>
            </a:r>
            <a:r>
              <a:rPr lang="en-US" sz="2700" kern="1200" dirty="0">
                <a:solidFill>
                  <a:srgbClr val="000066">
                    <a:lumMod val="60000"/>
                    <a:lumOff val="40000"/>
                  </a:srgbClr>
                </a:solidFill>
                <a:latin typeface="Tahoma"/>
                <a:ea typeface="+mn-ea"/>
                <a:cs typeface="+mn-cs"/>
              </a:rPr>
              <a:t/>
            </a:r>
            <a:br>
              <a:rPr lang="en-US" sz="2700" kern="1200" dirty="0">
                <a:solidFill>
                  <a:srgbClr val="000066">
                    <a:lumMod val="60000"/>
                    <a:lumOff val="40000"/>
                  </a:srgbClr>
                </a:solidFill>
                <a:latin typeface="Tahoma"/>
                <a:ea typeface="+mn-ea"/>
                <a:cs typeface="+mn-cs"/>
              </a:rPr>
            </a:br>
            <a:endParaRPr lang="en-US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714502" y="3167028"/>
            <a:ext cx="5641337" cy="593737"/>
          </a:xfrm>
        </p:spPr>
        <p:txBody>
          <a:bodyPr/>
          <a:lstStyle/>
          <a:p>
            <a:r>
              <a:rPr lang="en-US" dirty="0" smtClean="0"/>
              <a:t>October 23, 2013</a:t>
            </a:r>
          </a:p>
          <a:p>
            <a:r>
              <a:rPr lang="en-US" sz="2000" dirty="0" smtClean="0"/>
              <a:t>William Torre (University of California – San Diego</a:t>
            </a:r>
          </a:p>
          <a:p>
            <a:r>
              <a:rPr lang="en-US" sz="2000" dirty="0" smtClean="0"/>
              <a:t>Dan Borneo (Sandia National Laboratories)</a:t>
            </a:r>
          </a:p>
          <a:p>
            <a:r>
              <a:rPr lang="en-US" sz="2000" dirty="0" smtClean="0"/>
              <a:t>Byron Washom (University of California – San Diego</a:t>
            </a:r>
            <a:endParaRPr lang="en-US" sz="2000" dirty="0"/>
          </a:p>
        </p:txBody>
      </p:sp>
      <p:sp>
        <p:nvSpPr>
          <p:cNvPr id="2" name="Rectangle 1"/>
          <p:cNvSpPr/>
          <p:nvPr/>
        </p:nvSpPr>
        <p:spPr>
          <a:xfrm>
            <a:off x="0" y="956345"/>
            <a:ext cx="1359017" cy="143451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" y="2484303"/>
            <a:ext cx="2441196" cy="147530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9692" y="5918502"/>
            <a:ext cx="1062138" cy="296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 descr="http://physics.ucsd.edu/awards/pictures/128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5046" y="5387380"/>
            <a:ext cx="847506" cy="827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2</a:t>
            </a:r>
            <a:r>
              <a:rPr lang="en-US" sz="3200" baseline="30000" dirty="0" smtClean="0"/>
              <a:t>nd</a:t>
            </a:r>
            <a:r>
              <a:rPr lang="en-US" sz="3200" dirty="0" smtClean="0"/>
              <a:t> Life EV Battery Energy Storage Testing Stationary Energy Storage Applications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55A7B-7854-E145-92D9-B491DF4BAE2D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26040" y="887974"/>
            <a:ext cx="4572000" cy="535531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/>
          </a:p>
          <a:p>
            <a:r>
              <a:rPr lang="en-US" b="1" u="sng" dirty="0"/>
              <a:t>Energy Storage </a:t>
            </a:r>
            <a:r>
              <a:rPr lang="en-US" b="1" u="sng" dirty="0" smtClean="0"/>
              <a:t>Applications </a:t>
            </a:r>
            <a:r>
              <a:rPr lang="en-US" dirty="0"/>
              <a:t>	</a:t>
            </a:r>
          </a:p>
          <a:p>
            <a:r>
              <a:rPr lang="en-US" dirty="0"/>
              <a:t>Electric Energy Time-shift 	</a:t>
            </a:r>
          </a:p>
          <a:p>
            <a:r>
              <a:rPr lang="en-US" dirty="0"/>
              <a:t>Electric Supply Capacity 	</a:t>
            </a:r>
          </a:p>
          <a:p>
            <a:r>
              <a:rPr lang="en-US" dirty="0"/>
              <a:t>Load Following 	</a:t>
            </a:r>
          </a:p>
          <a:p>
            <a:r>
              <a:rPr lang="en-US" dirty="0"/>
              <a:t>Area Regulation 	</a:t>
            </a:r>
          </a:p>
          <a:p>
            <a:r>
              <a:rPr lang="en-US" dirty="0"/>
              <a:t>Electric Supply Reserve Capacity 	</a:t>
            </a:r>
          </a:p>
          <a:p>
            <a:r>
              <a:rPr lang="en-US" dirty="0"/>
              <a:t>Voltage Support 	</a:t>
            </a:r>
          </a:p>
          <a:p>
            <a:r>
              <a:rPr lang="en-US" dirty="0"/>
              <a:t>Transmission Support 	</a:t>
            </a:r>
          </a:p>
          <a:p>
            <a:r>
              <a:rPr lang="en-US" dirty="0"/>
              <a:t>Transmission Congestion Relief 	</a:t>
            </a:r>
          </a:p>
          <a:p>
            <a:r>
              <a:rPr lang="en-US" dirty="0"/>
              <a:t>T&amp;D Upgrade Deferral 	</a:t>
            </a:r>
          </a:p>
          <a:p>
            <a:r>
              <a:rPr lang="en-US" dirty="0"/>
              <a:t>Substation On-site Power 	</a:t>
            </a:r>
          </a:p>
          <a:p>
            <a:r>
              <a:rPr lang="en-US" dirty="0"/>
              <a:t>Time-of-use Energy Cost Management 	</a:t>
            </a:r>
          </a:p>
          <a:p>
            <a:r>
              <a:rPr lang="en-US" dirty="0"/>
              <a:t>Demand Charge Management 	</a:t>
            </a:r>
          </a:p>
          <a:p>
            <a:r>
              <a:rPr lang="en-US" dirty="0"/>
              <a:t>Electric Service Reliability 	</a:t>
            </a:r>
          </a:p>
          <a:p>
            <a:r>
              <a:rPr lang="en-US" dirty="0"/>
              <a:t>Electric Service Power Quality 	</a:t>
            </a:r>
          </a:p>
          <a:p>
            <a:r>
              <a:rPr lang="en-US" dirty="0"/>
              <a:t>Renewables Energy Time-shift 	</a:t>
            </a:r>
          </a:p>
          <a:p>
            <a:r>
              <a:rPr lang="en-US" dirty="0"/>
              <a:t>Renewables Capacity Firming 	</a:t>
            </a:r>
          </a:p>
          <a:p>
            <a:r>
              <a:rPr lang="en-US" dirty="0"/>
              <a:t>Wind Generation Grid Integration 	</a:t>
            </a:r>
          </a:p>
        </p:txBody>
      </p:sp>
      <p:sp>
        <p:nvSpPr>
          <p:cNvPr id="6" name="Rectangle 5"/>
          <p:cNvSpPr/>
          <p:nvPr/>
        </p:nvSpPr>
        <p:spPr>
          <a:xfrm>
            <a:off x="4416969" y="934443"/>
            <a:ext cx="5063359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  <a:p>
            <a:r>
              <a:rPr lang="en-US" b="1" u="sng" dirty="0"/>
              <a:t>Important Metrics per Duty Cycle </a:t>
            </a:r>
            <a:endParaRPr lang="en-US" b="1" u="sng" dirty="0" smtClean="0"/>
          </a:p>
          <a:p>
            <a:endParaRPr lang="en-US" dirty="0"/>
          </a:p>
          <a:p>
            <a:r>
              <a:rPr lang="en-US" dirty="0"/>
              <a:t>1)Annual operational </a:t>
            </a:r>
            <a:r>
              <a:rPr lang="en-US" dirty="0" smtClean="0"/>
              <a:t>days/hours</a:t>
            </a:r>
          </a:p>
          <a:p>
            <a:r>
              <a:rPr lang="en-US" dirty="0" smtClean="0"/>
              <a:t> </a:t>
            </a:r>
            <a:endParaRPr lang="en-US" dirty="0"/>
          </a:p>
          <a:p>
            <a:r>
              <a:rPr lang="en-US" dirty="0"/>
              <a:t>2)Number of cycles per given time period </a:t>
            </a:r>
            <a:endParaRPr lang="en-US" dirty="0" smtClean="0"/>
          </a:p>
          <a:p>
            <a:endParaRPr lang="en-US" dirty="0"/>
          </a:p>
          <a:p>
            <a:r>
              <a:rPr lang="en-US" dirty="0"/>
              <a:t>3)Average DOD per </a:t>
            </a:r>
            <a:r>
              <a:rPr lang="en-US" dirty="0" smtClean="0"/>
              <a:t>cycle</a:t>
            </a:r>
          </a:p>
          <a:p>
            <a:r>
              <a:rPr lang="en-US" dirty="0" smtClean="0"/>
              <a:t> </a:t>
            </a:r>
            <a:endParaRPr lang="en-US" dirty="0"/>
          </a:p>
          <a:p>
            <a:r>
              <a:rPr lang="en-US" dirty="0"/>
              <a:t>4)Energy throughput per kWh of available capacity </a:t>
            </a:r>
            <a:endParaRPr lang="en-US" dirty="0" smtClean="0"/>
          </a:p>
          <a:p>
            <a:endParaRPr lang="en-US" dirty="0"/>
          </a:p>
          <a:p>
            <a:r>
              <a:rPr lang="en-US" dirty="0"/>
              <a:t>5)Financial value per kWh </a:t>
            </a:r>
          </a:p>
          <a:p>
            <a:endParaRPr lang="en-US" dirty="0"/>
          </a:p>
          <a:p>
            <a:r>
              <a:rPr lang="en-US" dirty="0"/>
              <a:t>6)Value per kWh of available energy capacity and C-rate </a:t>
            </a:r>
          </a:p>
        </p:txBody>
      </p:sp>
    </p:spTree>
    <p:extLst>
      <p:ext uri="{BB962C8B-B14F-4D97-AF65-F5344CB8AC3E}">
        <p14:creationId xmlns:p14="http://schemas.microsoft.com/office/powerpoint/2010/main" val="29977487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UCSD SGIP Bulk Energy Storage Project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55A7B-7854-E145-92D9-B491DF4BAE2D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5" name="图片 33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324100"/>
            <a:ext cx="5397500" cy="420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2373055"/>
            <a:ext cx="3124200" cy="4105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412749" y="991675"/>
            <a:ext cx="704959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2.5 MW, 5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MWhr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, bulk energy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storage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Reduce Peak Campus demand energy cost production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Integrated with PV and fuel cell and campus cooling load</a:t>
            </a:r>
          </a:p>
          <a:p>
            <a:pPr marL="285750" indent="-285750">
              <a:buFont typeface="Arial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31093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8530" y="0"/>
            <a:ext cx="8229600" cy="991675"/>
          </a:xfrm>
        </p:spPr>
        <p:txBody>
          <a:bodyPr/>
          <a:lstStyle/>
          <a:p>
            <a:r>
              <a:rPr lang="en-US" sz="3200" dirty="0"/>
              <a:t>Maxwell Labs </a:t>
            </a:r>
            <a:r>
              <a:rPr lang="en-US" sz="3200" dirty="0" err="1" smtClean="0"/>
              <a:t>Ultracapacitor</a:t>
            </a:r>
            <a:r>
              <a:rPr lang="en-US" sz="3200" dirty="0" smtClean="0"/>
              <a:t> </a:t>
            </a:r>
            <a:r>
              <a:rPr lang="en-US" sz="3200" dirty="0"/>
              <a:t>Energy Storage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55A7B-7854-E145-92D9-B491DF4BAE2D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5" name="Content Placeholder 3" descr="Soitec_069-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257800" y="1187669"/>
            <a:ext cx="3886200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0" y="1673780"/>
            <a:ext cx="5812221" cy="3560379"/>
          </a:xfrm>
        </p:spPr>
        <p:txBody>
          <a:bodyPr/>
          <a:lstStyle/>
          <a:p>
            <a:pPr marL="0" indent="0" algn="ctr">
              <a:buNone/>
            </a:pPr>
            <a:r>
              <a:rPr lang="en-US" sz="2000" b="1" u="sng" dirty="0" smtClean="0"/>
              <a:t>Key Design Parameters</a:t>
            </a:r>
          </a:p>
          <a:p>
            <a:r>
              <a:rPr lang="en-US" sz="2000" dirty="0" smtClean="0"/>
              <a:t>Phase I: 28 kW, 5 minute energy storage</a:t>
            </a:r>
          </a:p>
          <a:p>
            <a:r>
              <a:rPr lang="en-US" sz="2000" dirty="0" smtClean="0"/>
              <a:t>Phase II: 250 kW, 5 minute energy storage</a:t>
            </a:r>
          </a:p>
          <a:p>
            <a:r>
              <a:rPr lang="en-US" sz="2000" dirty="0" smtClean="0"/>
              <a:t>PV solar smoothing and firming, improve PV ramping</a:t>
            </a:r>
          </a:p>
          <a:p>
            <a:r>
              <a:rPr lang="en-US" sz="2000" dirty="0" smtClean="0"/>
              <a:t>Coupled with 28 kW Concentrated PV</a:t>
            </a:r>
          </a:p>
          <a:p>
            <a:r>
              <a:rPr lang="en-US" sz="2000" dirty="0" smtClean="0"/>
              <a:t>Control Strategies to be tested</a:t>
            </a:r>
          </a:p>
          <a:p>
            <a:r>
              <a:rPr lang="en-US" sz="2000" dirty="0" smtClean="0"/>
              <a:t>Solar predictive forecasting coupled with control systems</a:t>
            </a:r>
          </a:p>
          <a:p>
            <a:r>
              <a:rPr lang="en-US" sz="2000" dirty="0" smtClean="0"/>
              <a:t>Schedule: June, 2013 – Nov. 2015</a:t>
            </a:r>
            <a:endParaRPr lang="en-US" sz="2000" dirty="0"/>
          </a:p>
        </p:txBody>
      </p:sp>
      <p:pic>
        <p:nvPicPr>
          <p:cNvPr id="7" name="Picture 6" descr="Picture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0950" y="3972801"/>
            <a:ext cx="3244850" cy="231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34161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820" y="0"/>
            <a:ext cx="8229600" cy="991675"/>
          </a:xfrm>
        </p:spPr>
        <p:txBody>
          <a:bodyPr/>
          <a:lstStyle/>
          <a:p>
            <a:r>
              <a:rPr lang="en-US" sz="3600" dirty="0"/>
              <a:t>Real Time Control of High Resolution Data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55A7B-7854-E145-92D9-B491DF4BAE2D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5" name="Picture 2" descr="C:\Users\Kevin\Desktop\New folder\ScreenHunter_03 Jul. 05 11.2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156166"/>
            <a:ext cx="9161690" cy="5691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87540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5750" y="0"/>
            <a:ext cx="8229600" cy="991675"/>
          </a:xfrm>
        </p:spPr>
        <p:txBody>
          <a:bodyPr/>
          <a:lstStyle/>
          <a:p>
            <a:r>
              <a:rPr lang="en-US" sz="2400" dirty="0" smtClean="0"/>
              <a:t>Coordinated Control and Dispatch of Distributed Energy Storage Resources To Maximize System Efficiency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55A7B-7854-E145-92D9-B491DF4BAE2D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678621" y="2869324"/>
            <a:ext cx="1576552" cy="103001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635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804745" y="3016473"/>
            <a:ext cx="12086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Master </a:t>
            </a:r>
            <a:r>
              <a:rPr lang="en-US" sz="1600" dirty="0" err="1" smtClean="0"/>
              <a:t>Microgrid</a:t>
            </a:r>
            <a:r>
              <a:rPr lang="en-US" sz="1600" dirty="0" smtClean="0"/>
              <a:t> Controller</a:t>
            </a:r>
            <a:endParaRPr lang="en-US" sz="1600" dirty="0"/>
          </a:p>
        </p:txBody>
      </p:sp>
      <p:sp>
        <p:nvSpPr>
          <p:cNvPr id="14" name="TextBox 13"/>
          <p:cNvSpPr txBox="1"/>
          <p:nvPr/>
        </p:nvSpPr>
        <p:spPr>
          <a:xfrm>
            <a:off x="-10510" y="1494335"/>
            <a:ext cx="1114096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/>
              <a:t>2.5/ 5 </a:t>
            </a:r>
            <a:r>
              <a:rPr lang="en-US" sz="1050" dirty="0" err="1" smtClean="0"/>
              <a:t>Mwhr</a:t>
            </a:r>
            <a:r>
              <a:rPr lang="en-US" sz="1050" dirty="0" smtClean="0"/>
              <a:t> </a:t>
            </a:r>
            <a:r>
              <a:rPr lang="en-US" sz="1050" dirty="0" err="1" smtClean="0"/>
              <a:t>EnergyStorage</a:t>
            </a:r>
            <a:r>
              <a:rPr lang="en-US" sz="1050" dirty="0" smtClean="0"/>
              <a:t> System</a:t>
            </a:r>
            <a:endParaRPr lang="en-US" sz="1050" dirty="0"/>
          </a:p>
        </p:txBody>
      </p:sp>
      <p:pic>
        <p:nvPicPr>
          <p:cNvPr id="15" name="图片 33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53662" y="1366345"/>
            <a:ext cx="993228" cy="757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 descr="sanyo_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27232" y="2642210"/>
            <a:ext cx="1211317" cy="120526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6350"/>
          </a:sp3d>
        </p:spPr>
      </p:pic>
      <p:sp>
        <p:nvSpPr>
          <p:cNvPr id="17" name="TextBox 16"/>
          <p:cNvSpPr txBox="1"/>
          <p:nvPr/>
        </p:nvSpPr>
        <p:spPr>
          <a:xfrm>
            <a:off x="-63060" y="2722179"/>
            <a:ext cx="12717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Sanyo 30 kW/ 30 kWh Energy Storage</a:t>
            </a:r>
            <a:endParaRPr lang="en-US" sz="1200" dirty="0"/>
          </a:p>
        </p:txBody>
      </p:sp>
      <p:pic>
        <p:nvPicPr>
          <p:cNvPr id="18" name="Picture 17" descr="C:\Documents and Settings\Administrator\Desktop\ZBB Backup\PROJECTS\V3 Stack Project\V3 Management\Presentations\V3 50kwh no enclosure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07372" y="4339224"/>
            <a:ext cx="1051035" cy="14114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9" name="TextBox 18"/>
          <p:cNvSpPr txBox="1"/>
          <p:nvPr/>
        </p:nvSpPr>
        <p:spPr>
          <a:xfrm>
            <a:off x="84083" y="4414349"/>
            <a:ext cx="96957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ZBB 125 kW/ 300 kWh Flow Battery</a:t>
            </a:r>
            <a:endParaRPr lang="en-US" sz="1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9895" y="1305240"/>
            <a:ext cx="1706947" cy="1279592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7987867" y="1366345"/>
            <a:ext cx="11771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2</a:t>
            </a:r>
            <a:r>
              <a:rPr lang="en-US" sz="1600" baseline="30000" dirty="0" smtClean="0"/>
              <a:t>nd</a:t>
            </a:r>
            <a:r>
              <a:rPr lang="en-US" sz="1600" dirty="0" smtClean="0"/>
              <a:t> Life EV Battery Test Stand</a:t>
            </a:r>
            <a:endParaRPr lang="en-US" sz="1600" dirty="0"/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7458" y="2869324"/>
            <a:ext cx="1205885" cy="124682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7735614" y="3045344"/>
            <a:ext cx="127175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BMW  B2U 108 kW/ 180 kWh </a:t>
            </a:r>
            <a:endParaRPr lang="en-US" sz="1400" dirty="0"/>
          </a:p>
        </p:txBody>
      </p:sp>
      <p:pic>
        <p:nvPicPr>
          <p:cNvPr id="25" name="Picture 24" descr="Picture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6033" y="4593286"/>
            <a:ext cx="1728733" cy="1234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7735613" y="4593286"/>
            <a:ext cx="16080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Maxwell 28 kW Ultra Caps</a:t>
            </a:r>
            <a:endParaRPr lang="en-US" sz="1400" dirty="0"/>
          </a:p>
        </p:txBody>
      </p:sp>
      <p:pic>
        <p:nvPicPr>
          <p:cNvPr id="27" name="Picture 42" descr="UCSD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590987" y="1436394"/>
            <a:ext cx="1685202" cy="10946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6" name="TextBox 25"/>
          <p:cNvSpPr txBox="1"/>
          <p:nvPr/>
        </p:nvSpPr>
        <p:spPr>
          <a:xfrm>
            <a:off x="3478924" y="997013"/>
            <a:ext cx="21441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UCSD Campus Load and Generation Requirements</a:t>
            </a:r>
            <a:endParaRPr lang="en-US" sz="1200" dirty="0"/>
          </a:p>
        </p:txBody>
      </p:sp>
      <p:cxnSp>
        <p:nvCxnSpPr>
          <p:cNvPr id="29" name="Straight Arrow Connector 28"/>
          <p:cNvCxnSpPr/>
          <p:nvPr/>
        </p:nvCxnSpPr>
        <p:spPr>
          <a:xfrm flipH="1" flipV="1">
            <a:off x="2338549" y="1782875"/>
            <a:ext cx="1024761" cy="74821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2258407" y="1983743"/>
            <a:ext cx="1104903" cy="81200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49" name="Straight Arrow Connector 2048"/>
          <p:cNvCxnSpPr/>
          <p:nvPr/>
        </p:nvCxnSpPr>
        <p:spPr>
          <a:xfrm flipH="1">
            <a:off x="2469931" y="3244840"/>
            <a:ext cx="1008993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52" name="Straight Arrow Connector 2051"/>
          <p:cNvCxnSpPr/>
          <p:nvPr/>
        </p:nvCxnSpPr>
        <p:spPr>
          <a:xfrm>
            <a:off x="2469931" y="3522397"/>
            <a:ext cx="1008993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54" name="Straight Arrow Connector 2053"/>
          <p:cNvCxnSpPr/>
          <p:nvPr/>
        </p:nvCxnSpPr>
        <p:spPr>
          <a:xfrm flipH="1">
            <a:off x="2469931" y="3999451"/>
            <a:ext cx="1008993" cy="41489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56" name="Straight Arrow Connector 2055"/>
          <p:cNvCxnSpPr/>
          <p:nvPr/>
        </p:nvCxnSpPr>
        <p:spPr>
          <a:xfrm flipV="1">
            <a:off x="2564524" y="4206900"/>
            <a:ext cx="1026463" cy="50173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58" name="Straight Arrow Connector 2057"/>
          <p:cNvCxnSpPr/>
          <p:nvPr/>
        </p:nvCxnSpPr>
        <p:spPr>
          <a:xfrm>
            <a:off x="4298731" y="2531093"/>
            <a:ext cx="0" cy="33823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60" name="Straight Arrow Connector 2059"/>
          <p:cNvCxnSpPr/>
          <p:nvPr/>
        </p:nvCxnSpPr>
        <p:spPr>
          <a:xfrm flipV="1">
            <a:off x="5276189" y="2123966"/>
            <a:ext cx="869844" cy="66367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63" name="Straight Arrow Connector 2062"/>
          <p:cNvCxnSpPr/>
          <p:nvPr/>
        </p:nvCxnSpPr>
        <p:spPr>
          <a:xfrm flipH="1">
            <a:off x="5276189" y="2389747"/>
            <a:ext cx="869844" cy="65559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66" name="Straight Arrow Connector 2065"/>
          <p:cNvCxnSpPr/>
          <p:nvPr/>
        </p:nvCxnSpPr>
        <p:spPr>
          <a:xfrm flipV="1">
            <a:off x="5370786" y="3368510"/>
            <a:ext cx="1036672" cy="1582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68" name="Straight Arrow Connector 2067"/>
          <p:cNvCxnSpPr/>
          <p:nvPr/>
        </p:nvCxnSpPr>
        <p:spPr>
          <a:xfrm flipH="1">
            <a:off x="5370786" y="3615559"/>
            <a:ext cx="1036672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70" name="Straight Arrow Connector 2069"/>
          <p:cNvCxnSpPr/>
          <p:nvPr/>
        </p:nvCxnSpPr>
        <p:spPr>
          <a:xfrm>
            <a:off x="5370786" y="4116150"/>
            <a:ext cx="1261242" cy="77525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72" name="Straight Arrow Connector 2071"/>
          <p:cNvCxnSpPr/>
          <p:nvPr/>
        </p:nvCxnSpPr>
        <p:spPr>
          <a:xfrm flipH="1" flipV="1">
            <a:off x="5150069" y="4206900"/>
            <a:ext cx="1257389" cy="83807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73" name="Picture 3" descr="C:\Users\Bill Torre\AppData\Local\Microsoft\Windows\Temporary Internet Files\Content.IE5\CRAEIO4B\MC900440405[1]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2552" y="5005691"/>
            <a:ext cx="1208689" cy="1208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74" name="TextBox 2073"/>
          <p:cNvSpPr txBox="1"/>
          <p:nvPr/>
        </p:nvSpPr>
        <p:spPr>
          <a:xfrm>
            <a:off x="2850929" y="5210690"/>
            <a:ext cx="110096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Solar Forecasting For PV Resource Prediction</a:t>
            </a:r>
            <a:endParaRPr lang="en-US" sz="1200" dirty="0"/>
          </a:p>
        </p:txBody>
      </p:sp>
      <p:cxnSp>
        <p:nvCxnSpPr>
          <p:cNvPr id="2076" name="Straight Arrow Connector 2075"/>
          <p:cNvCxnSpPr/>
          <p:nvPr/>
        </p:nvCxnSpPr>
        <p:spPr>
          <a:xfrm flipV="1">
            <a:off x="4433588" y="3999451"/>
            <a:ext cx="0" cy="89195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V="1">
            <a:off x="4550979" y="2584832"/>
            <a:ext cx="0" cy="28449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2979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040" y="21020"/>
            <a:ext cx="8229600" cy="991675"/>
          </a:xfrm>
        </p:spPr>
        <p:txBody>
          <a:bodyPr/>
          <a:lstStyle/>
          <a:p>
            <a:r>
              <a:rPr lang="en-US" sz="3200" dirty="0"/>
              <a:t>Summary of UCSD’s Energy Storage Program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78740"/>
            <a:ext cx="8458200" cy="4847424"/>
          </a:xfrm>
        </p:spPr>
        <p:txBody>
          <a:bodyPr/>
          <a:lstStyle/>
          <a:p>
            <a:r>
              <a:rPr lang="en-US" dirty="0"/>
              <a:t>Large diversified energy storage projects in university </a:t>
            </a:r>
            <a:r>
              <a:rPr lang="en-US" dirty="0" smtClean="0"/>
              <a:t>setting</a:t>
            </a:r>
          </a:p>
          <a:p>
            <a:r>
              <a:rPr lang="en-US" dirty="0" smtClean="0"/>
              <a:t>Planning to grow collaboration with DOE/SNL on energy storage</a:t>
            </a:r>
          </a:p>
          <a:p>
            <a:r>
              <a:rPr lang="en-US" dirty="0" smtClean="0"/>
              <a:t>Centralized and Distributed intelligence to control energy storage fleet dispatch</a:t>
            </a:r>
            <a:endParaRPr lang="en-US" dirty="0"/>
          </a:p>
          <a:p>
            <a:r>
              <a:rPr lang="en-US" dirty="0"/>
              <a:t>Campus energy cost savings </a:t>
            </a:r>
            <a:r>
              <a:rPr lang="en-US" dirty="0" smtClean="0"/>
              <a:t>potential significant</a:t>
            </a:r>
            <a:endParaRPr lang="en-US" dirty="0"/>
          </a:p>
          <a:p>
            <a:r>
              <a:rPr lang="en-US" dirty="0"/>
              <a:t>Living laboratory for testing and determining the benefits for various energy storage technologies</a:t>
            </a:r>
          </a:p>
          <a:p>
            <a:r>
              <a:rPr lang="en-US" dirty="0"/>
              <a:t>Lab To Market proven capability</a:t>
            </a:r>
          </a:p>
          <a:p>
            <a:r>
              <a:rPr lang="en-US" dirty="0"/>
              <a:t>Valuable research to aid integration of increasing levels of renewables</a:t>
            </a:r>
          </a:p>
          <a:p>
            <a:r>
              <a:rPr lang="en-US" dirty="0"/>
              <a:t>Opportunity to realize benefits in a true </a:t>
            </a:r>
            <a:r>
              <a:rPr lang="en-US" dirty="0" err="1"/>
              <a:t>microgrid</a:t>
            </a:r>
            <a:r>
              <a:rPr lang="en-US" dirty="0"/>
              <a:t> operational setting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55A7B-7854-E145-92D9-B491DF4BAE2D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5867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Contact Information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55A7B-7854-E145-92D9-B491DF4BAE2D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156138" y="1765738"/>
            <a:ext cx="616957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William V. Torre </a:t>
            </a:r>
          </a:p>
          <a:p>
            <a:r>
              <a:rPr lang="en-US" dirty="0" smtClean="0"/>
              <a:t>University of California – San Diego</a:t>
            </a:r>
          </a:p>
          <a:p>
            <a:r>
              <a:rPr lang="en-US" dirty="0" smtClean="0"/>
              <a:t>858-692-2592</a:t>
            </a:r>
          </a:p>
          <a:p>
            <a:r>
              <a:rPr lang="en-US" dirty="0" smtClean="0">
                <a:hlinkClick r:id="rId2"/>
              </a:rPr>
              <a:t>wtorre@ucsd.edu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Dan Borneo</a:t>
            </a:r>
          </a:p>
          <a:p>
            <a:r>
              <a:rPr lang="en-US" dirty="0" smtClean="0"/>
              <a:t>Sandia National Laboratories</a:t>
            </a:r>
          </a:p>
          <a:p>
            <a:r>
              <a:rPr lang="en-US" dirty="0" smtClean="0"/>
              <a:t>505-263-0363</a:t>
            </a:r>
          </a:p>
          <a:p>
            <a:r>
              <a:rPr lang="en-US" dirty="0" smtClean="0">
                <a:hlinkClick r:id="rId3"/>
              </a:rPr>
              <a:t>drborne@sandia.gov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76725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dirty="0" smtClean="0">
                <a:latin typeface="+mn-lt"/>
                <a:cs typeface="Arial" pitchFamily="34" charset="0"/>
              </a:rPr>
              <a:t>California Energy Commission (CEC) PIER program grant </a:t>
            </a:r>
            <a:r>
              <a:rPr lang="en-US" sz="1800" dirty="0">
                <a:latin typeface="+mn-lt"/>
              </a:rPr>
              <a:t>Renewable Resource Management at UCSD, </a:t>
            </a:r>
            <a:r>
              <a:rPr lang="en-US" sz="1800" dirty="0" smtClean="0">
                <a:latin typeface="+mn-lt"/>
              </a:rPr>
              <a:t>500-10-043 , Distributed Energy Storage Systems</a:t>
            </a:r>
            <a:endParaRPr lang="en-US" sz="1800" dirty="0">
              <a:latin typeface="+mn-lt"/>
            </a:endParaRPr>
          </a:p>
          <a:p>
            <a:r>
              <a:rPr lang="en-US" sz="1800" dirty="0" smtClean="0">
                <a:latin typeface="+mn-lt"/>
                <a:cs typeface="Arial" pitchFamily="34" charset="0"/>
              </a:rPr>
              <a:t>Sanyo – Panasonic Multi-Disciplinary </a:t>
            </a:r>
            <a:r>
              <a:rPr lang="en-US" sz="1800" dirty="0">
                <a:latin typeface="+mn-lt"/>
                <a:cs typeface="Arial" pitchFamily="34" charset="0"/>
              </a:rPr>
              <a:t>Research Agreement for Renewable </a:t>
            </a:r>
            <a:r>
              <a:rPr lang="en-US" sz="1800" dirty="0" smtClean="0">
                <a:latin typeface="+mn-lt"/>
                <a:cs typeface="Arial" pitchFamily="34" charset="0"/>
              </a:rPr>
              <a:t>Energy</a:t>
            </a:r>
          </a:p>
          <a:p>
            <a:r>
              <a:rPr lang="en-US" sz="1800" dirty="0" smtClean="0">
                <a:latin typeface="+mn-lt"/>
                <a:cs typeface="Arial" pitchFamily="34" charset="0"/>
              </a:rPr>
              <a:t>National Renewable Energy Laboratory and the California Center for Sustainable Energy (CCSE), CEC, SDG&amp;E, </a:t>
            </a:r>
            <a:r>
              <a:rPr lang="en-US" sz="1800" dirty="0" smtClean="0">
                <a:latin typeface="+mn-lt"/>
              </a:rPr>
              <a:t> </a:t>
            </a:r>
            <a:r>
              <a:rPr lang="en-US" sz="1800" dirty="0">
                <a:latin typeface="+mn-lt"/>
              </a:rPr>
              <a:t>Assessment of Plug-in Electric Vehicle (PEV) Lithium-Ion Batteries in Second-Life Applications </a:t>
            </a:r>
            <a:endParaRPr lang="en-US" sz="1800" dirty="0" smtClean="0">
              <a:latin typeface="+mn-lt"/>
            </a:endParaRPr>
          </a:p>
          <a:p>
            <a:r>
              <a:rPr lang="en-US" sz="1800" dirty="0" smtClean="0">
                <a:latin typeface="+mn-lt"/>
                <a:cs typeface="Arial" pitchFamily="34" charset="0"/>
              </a:rPr>
              <a:t>California Public Utility Commission (CPUC) Small Generator Incentive Program (SGIP), 2.5 MW/ 5 </a:t>
            </a:r>
            <a:r>
              <a:rPr lang="en-US" sz="1800" dirty="0" err="1" smtClean="0">
                <a:latin typeface="+mn-lt"/>
                <a:cs typeface="Arial" pitchFamily="34" charset="0"/>
              </a:rPr>
              <a:t>Mwhr</a:t>
            </a:r>
            <a:r>
              <a:rPr lang="en-US" sz="1800" dirty="0" smtClean="0">
                <a:latin typeface="+mn-lt"/>
                <a:cs typeface="Arial" pitchFamily="34" charset="0"/>
              </a:rPr>
              <a:t> ES</a:t>
            </a:r>
          </a:p>
          <a:p>
            <a:r>
              <a:rPr lang="en-US" sz="1800" dirty="0" smtClean="0">
                <a:latin typeface="+mn-lt"/>
                <a:cs typeface="Arial" pitchFamily="34" charset="0"/>
              </a:rPr>
              <a:t>CPUC California Solar Initiative (CSI), ZBB, </a:t>
            </a:r>
            <a:r>
              <a:rPr lang="en-US" sz="1800" dirty="0" err="1" smtClean="0">
                <a:latin typeface="+mn-lt"/>
                <a:cs typeface="Arial" pitchFamily="34" charset="0"/>
              </a:rPr>
              <a:t>Sunpower</a:t>
            </a:r>
            <a:r>
              <a:rPr lang="en-US" sz="1800" dirty="0" smtClean="0">
                <a:latin typeface="+mn-lt"/>
                <a:cs typeface="Arial" pitchFamily="34" charset="0"/>
              </a:rPr>
              <a:t>, DNV/</a:t>
            </a:r>
            <a:r>
              <a:rPr lang="en-US" sz="1800" dirty="0" err="1" smtClean="0">
                <a:latin typeface="+mn-lt"/>
                <a:cs typeface="Arial" pitchFamily="34" charset="0"/>
              </a:rPr>
              <a:t>Kema</a:t>
            </a:r>
            <a:r>
              <a:rPr lang="en-US" sz="1800" dirty="0" smtClean="0">
                <a:latin typeface="+mn-lt"/>
                <a:cs typeface="Arial" pitchFamily="34" charset="0"/>
              </a:rPr>
              <a:t>, ZBB 125 kW / 300 </a:t>
            </a:r>
            <a:r>
              <a:rPr lang="en-US" sz="1800" dirty="0" err="1" smtClean="0">
                <a:latin typeface="+mn-lt"/>
                <a:cs typeface="Arial" pitchFamily="34" charset="0"/>
              </a:rPr>
              <a:t>kWhr</a:t>
            </a:r>
            <a:r>
              <a:rPr lang="en-US" sz="1800" dirty="0" smtClean="0">
                <a:latin typeface="+mn-lt"/>
                <a:cs typeface="Arial" pitchFamily="34" charset="0"/>
              </a:rPr>
              <a:t> ES</a:t>
            </a:r>
          </a:p>
          <a:p>
            <a:r>
              <a:rPr lang="en-US" sz="1800" dirty="0" smtClean="0">
                <a:latin typeface="+mn-lt"/>
                <a:cs typeface="Arial" pitchFamily="34" charset="0"/>
              </a:rPr>
              <a:t>CEC PIER, Maxwell Technologies, </a:t>
            </a:r>
            <a:r>
              <a:rPr lang="en-US" sz="1800" dirty="0" err="1" smtClean="0">
                <a:latin typeface="+mn-lt"/>
                <a:cs typeface="Arial" pitchFamily="34" charset="0"/>
              </a:rPr>
              <a:t>Ultracapacitor</a:t>
            </a:r>
            <a:r>
              <a:rPr lang="en-US" sz="1800" dirty="0" smtClean="0">
                <a:latin typeface="+mn-lt"/>
                <a:cs typeface="Arial" pitchFamily="34" charset="0"/>
              </a:rPr>
              <a:t> Project</a:t>
            </a:r>
          </a:p>
          <a:p>
            <a:r>
              <a:rPr lang="en-US" sz="1800" dirty="0" smtClean="0">
                <a:latin typeface="+mn-lt"/>
                <a:cs typeface="Arial" pitchFamily="34" charset="0"/>
              </a:rPr>
              <a:t>Dr</a:t>
            </a:r>
            <a:r>
              <a:rPr lang="en-US" sz="1800" dirty="0">
                <a:latin typeface="+mn-lt"/>
                <a:cs typeface="Arial" pitchFamily="34" charset="0"/>
              </a:rPr>
              <a:t>. Imre Gyuk and DOE’s Office of Electricity</a:t>
            </a:r>
            <a:r>
              <a:rPr lang="en-US" sz="1800" dirty="0">
                <a:solidFill>
                  <a:srgbClr val="00B050"/>
                </a:solidFill>
                <a:latin typeface="+mn-lt"/>
                <a:cs typeface="Arial" pitchFamily="34" charset="0"/>
              </a:rPr>
              <a:t> </a:t>
            </a:r>
            <a:r>
              <a:rPr lang="en-US" sz="1800" dirty="0">
                <a:latin typeface="+mn-lt"/>
                <a:cs typeface="Arial" pitchFamily="34" charset="0"/>
              </a:rPr>
              <a:t>for their support of the Energy Storage Demonstration Projects at UCSD.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55A7B-7854-E145-92D9-B491DF4BAE2D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-21016" y="851339"/>
            <a:ext cx="9186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Thanks to the following for their support of these energy storage projects at UCSD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7869576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 </a:t>
            </a:r>
            <a:r>
              <a:rPr lang="it-IT" sz="3600" dirty="0">
                <a:solidFill>
                  <a:schemeClr val="bg1">
                    <a:lumMod val="50000"/>
                  </a:schemeClr>
                </a:solidFill>
              </a:rPr>
              <a:t>UC San Diego 42 MW Microgrid</a:t>
            </a:r>
            <a:endParaRPr lang="en-US" sz="3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55A7B-7854-E145-92D9-B491DF4BAE2D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8" name="Picture 42" descr="UCS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2700" y="1523999"/>
            <a:ext cx="5550493" cy="3605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14"/>
          <p:cNvSpPr txBox="1">
            <a:spLocks noChangeArrowheads="1"/>
          </p:cNvSpPr>
          <p:nvPr/>
        </p:nvSpPr>
        <p:spPr bwMode="auto">
          <a:xfrm>
            <a:off x="115620" y="1272442"/>
            <a:ext cx="2971800" cy="1113980"/>
          </a:xfrm>
          <a:prstGeom prst="rect">
            <a:avLst/>
          </a:prstGeom>
          <a:ln>
            <a:noFill/>
            <a:headEnd type="none" w="sm" len="sm"/>
            <a:tailEnd type="none" w="sm" len="sm"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orthographicFront"/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lnSpc>
                <a:spcPts val="2000"/>
              </a:lnSpc>
              <a:spcBef>
                <a:spcPts val="1200"/>
              </a:spcBef>
              <a:defRPr/>
            </a:pPr>
            <a:r>
              <a:rPr lang="en-US" sz="1500" dirty="0">
                <a:solidFill>
                  <a:schemeClr val="bg1">
                    <a:lumMod val="60000"/>
                    <a:lumOff val="40000"/>
                  </a:schemeClr>
                </a:solidFill>
              </a:rPr>
              <a:t>With a daily population of over 45,000, UC San Diego is the size and complexity of a </a:t>
            </a:r>
            <a:r>
              <a:rPr lang="en-US" sz="1500" dirty="0" smtClean="0">
                <a:solidFill>
                  <a:schemeClr val="bg1">
                    <a:lumMod val="60000"/>
                    <a:lumOff val="40000"/>
                  </a:schemeClr>
                </a:solidFill>
              </a:rPr>
              <a:t>small </a:t>
            </a:r>
            <a:r>
              <a:rPr lang="en-US" sz="1500" dirty="0">
                <a:solidFill>
                  <a:schemeClr val="bg1">
                    <a:lumMod val="60000"/>
                    <a:lumOff val="40000"/>
                  </a:schemeClr>
                </a:solidFill>
              </a:rPr>
              <a:t>city.</a:t>
            </a:r>
            <a:endParaRPr lang="en-US" sz="1500" dirty="0">
              <a:solidFill>
                <a:schemeClr val="bg1">
                  <a:lumMod val="60000"/>
                  <a:lumOff val="40000"/>
                </a:schemeClr>
              </a:solidFill>
              <a:latin typeface="Helvetica"/>
            </a:endParaRP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137240" y="2507611"/>
            <a:ext cx="2950180" cy="1118255"/>
          </a:xfrm>
          <a:prstGeom prst="rect">
            <a:avLst/>
          </a:prstGeom>
          <a:ln>
            <a:noFill/>
            <a:headEnd type="none" w="sm" len="sm"/>
            <a:tailEnd type="none" w="sm" len="sm"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orthographicFront"/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lnSpc>
                <a:spcPts val="2000"/>
              </a:lnSpc>
              <a:spcBef>
                <a:spcPts val="1200"/>
              </a:spcBef>
              <a:defRPr/>
            </a:pPr>
            <a:r>
              <a:rPr lang="en-US" sz="1500" dirty="0">
                <a:solidFill>
                  <a:schemeClr val="bg1">
                    <a:lumMod val="60000"/>
                    <a:lumOff val="40000"/>
                  </a:schemeClr>
                </a:solidFill>
                <a:latin typeface="Helvetica"/>
                <a:cs typeface="Arial" charset="0"/>
              </a:rPr>
              <a:t>As a research and medical institution, we have </a:t>
            </a:r>
            <a:r>
              <a:rPr lang="en-US" sz="1500" b="1" dirty="0" smtClean="0">
                <a:solidFill>
                  <a:schemeClr val="bg1">
                    <a:lumMod val="60000"/>
                    <a:lumOff val="40000"/>
                  </a:schemeClr>
                </a:solidFill>
                <a:latin typeface="Helvetica"/>
                <a:cs typeface="Arial" charset="0"/>
              </a:rPr>
              <a:t>TWO</a:t>
            </a:r>
            <a:r>
              <a:rPr lang="en-US" sz="1500" dirty="0" smtClean="0">
                <a:solidFill>
                  <a:schemeClr val="bg1">
                    <a:lumMod val="60000"/>
                    <a:lumOff val="40000"/>
                  </a:schemeClr>
                </a:solidFill>
                <a:latin typeface="Helvetica"/>
                <a:cs typeface="Arial" charset="0"/>
              </a:rPr>
              <a:t> </a:t>
            </a:r>
            <a:r>
              <a:rPr lang="en-US" sz="1500" dirty="0">
                <a:solidFill>
                  <a:schemeClr val="bg1">
                    <a:lumMod val="60000"/>
                    <a:lumOff val="40000"/>
                  </a:schemeClr>
                </a:solidFill>
                <a:latin typeface="Helvetica"/>
                <a:cs typeface="Arial" charset="0"/>
              </a:rPr>
              <a:t>times the energy density of commercial buildings</a:t>
            </a:r>
          </a:p>
        </p:txBody>
      </p:sp>
      <p:sp>
        <p:nvSpPr>
          <p:cNvPr id="12" name="Text Box 14"/>
          <p:cNvSpPr txBox="1">
            <a:spLocks noChangeArrowheads="1"/>
          </p:cNvSpPr>
          <p:nvPr/>
        </p:nvSpPr>
        <p:spPr bwMode="auto">
          <a:xfrm>
            <a:off x="121368" y="3644771"/>
            <a:ext cx="2950180" cy="605294"/>
          </a:xfrm>
          <a:prstGeom prst="rect">
            <a:avLst/>
          </a:prstGeom>
          <a:ln>
            <a:noFill/>
            <a:headEnd type="none" w="sm" len="sm"/>
            <a:tailEnd type="none" w="sm" len="sm"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orthographicFront"/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lnSpc>
                <a:spcPts val="2000"/>
              </a:lnSpc>
              <a:spcBef>
                <a:spcPts val="1200"/>
              </a:spcBef>
              <a:defRPr/>
            </a:pPr>
            <a:r>
              <a:rPr lang="en-US" sz="1500" dirty="0" smtClean="0">
                <a:solidFill>
                  <a:schemeClr val="bg1">
                    <a:lumMod val="60000"/>
                    <a:lumOff val="40000"/>
                  </a:schemeClr>
                </a:solidFill>
                <a:latin typeface="Helvetica"/>
                <a:cs typeface="Arial" charset="0"/>
              </a:rPr>
              <a:t>12 </a:t>
            </a:r>
            <a:r>
              <a:rPr lang="en-US" sz="1500" dirty="0">
                <a:solidFill>
                  <a:schemeClr val="bg1">
                    <a:lumMod val="60000"/>
                    <a:lumOff val="40000"/>
                  </a:schemeClr>
                </a:solidFill>
                <a:latin typeface="Helvetica"/>
                <a:cs typeface="Arial" charset="0"/>
              </a:rPr>
              <a:t>million sq. ft. of buildings, $</a:t>
            </a:r>
            <a:r>
              <a:rPr lang="en-US" sz="1500" dirty="0" smtClean="0">
                <a:solidFill>
                  <a:schemeClr val="bg1">
                    <a:lumMod val="60000"/>
                    <a:lumOff val="40000"/>
                  </a:schemeClr>
                </a:solidFill>
                <a:latin typeface="Helvetica"/>
                <a:cs typeface="Arial" charset="0"/>
              </a:rPr>
              <a:t>200M/yr </a:t>
            </a:r>
            <a:r>
              <a:rPr lang="en-US" sz="1500" dirty="0">
                <a:solidFill>
                  <a:schemeClr val="bg1">
                    <a:lumMod val="60000"/>
                    <a:lumOff val="40000"/>
                  </a:schemeClr>
                </a:solidFill>
                <a:latin typeface="Helvetica"/>
                <a:cs typeface="Arial" charset="0"/>
              </a:rPr>
              <a:t>of building growth</a:t>
            </a:r>
          </a:p>
        </p:txBody>
      </p:sp>
      <p:sp>
        <p:nvSpPr>
          <p:cNvPr id="13" name="Text Box 14"/>
          <p:cNvSpPr txBox="1">
            <a:spLocks noChangeArrowheads="1"/>
          </p:cNvSpPr>
          <p:nvPr/>
        </p:nvSpPr>
        <p:spPr bwMode="auto">
          <a:xfrm>
            <a:off x="121364" y="4313964"/>
            <a:ext cx="2950121" cy="1631216"/>
          </a:xfrm>
          <a:prstGeom prst="rect">
            <a:avLst/>
          </a:prstGeom>
          <a:ln>
            <a:noFill/>
            <a:headEnd type="none" w="sm" len="sm"/>
            <a:tailEnd type="none" w="sm" len="sm"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orthographicFront"/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lnSpc>
                <a:spcPts val="2000"/>
              </a:lnSpc>
              <a:defRPr/>
            </a:pPr>
            <a:r>
              <a:rPr lang="en-US" sz="1500" b="1" dirty="0">
                <a:solidFill>
                  <a:schemeClr val="bg1">
                    <a:lumMod val="60000"/>
                    <a:lumOff val="40000"/>
                  </a:schemeClr>
                </a:solidFill>
                <a:latin typeface="Helvetica"/>
                <a:cs typeface="Arial" charset="0"/>
              </a:rPr>
              <a:t>Self generate </a:t>
            </a:r>
            <a:r>
              <a:rPr lang="en-US" sz="1500" b="1" dirty="0" smtClean="0">
                <a:solidFill>
                  <a:schemeClr val="bg1">
                    <a:lumMod val="60000"/>
                    <a:lumOff val="40000"/>
                  </a:schemeClr>
                </a:solidFill>
                <a:latin typeface="Helvetica"/>
                <a:cs typeface="Arial" charset="0"/>
              </a:rPr>
              <a:t>92% </a:t>
            </a:r>
            <a:r>
              <a:rPr lang="en-US" sz="1500" b="1" dirty="0">
                <a:solidFill>
                  <a:schemeClr val="bg1">
                    <a:lumMod val="60000"/>
                    <a:lumOff val="40000"/>
                  </a:schemeClr>
                </a:solidFill>
                <a:latin typeface="Helvetica"/>
                <a:cs typeface="Arial" charset="0"/>
              </a:rPr>
              <a:t>of annual demand</a:t>
            </a:r>
          </a:p>
          <a:p>
            <a:pPr>
              <a:lnSpc>
                <a:spcPts val="2000"/>
              </a:lnSpc>
              <a:buFontTx/>
              <a:buChar char="•"/>
              <a:defRPr/>
            </a:pPr>
            <a:r>
              <a:rPr lang="en-US" sz="1200" b="1" dirty="0">
                <a:solidFill>
                  <a:schemeClr val="bg1">
                    <a:lumMod val="60000"/>
                    <a:lumOff val="40000"/>
                  </a:schemeClr>
                </a:solidFill>
                <a:latin typeface="Helvetica"/>
                <a:cs typeface="Arial" charset="0"/>
              </a:rPr>
              <a:t>30 MW natural gas Cogen plant</a:t>
            </a:r>
          </a:p>
          <a:p>
            <a:pPr>
              <a:lnSpc>
                <a:spcPts val="2000"/>
              </a:lnSpc>
              <a:buFontTx/>
              <a:buChar char="•"/>
              <a:defRPr/>
            </a:pPr>
            <a:r>
              <a:rPr lang="en-US" sz="1200" b="1" dirty="0">
                <a:solidFill>
                  <a:schemeClr val="bg1">
                    <a:lumMod val="60000"/>
                    <a:lumOff val="40000"/>
                  </a:schemeClr>
                </a:solidFill>
                <a:latin typeface="Arial" charset="0"/>
                <a:cs typeface="Arial" charset="0"/>
              </a:rPr>
              <a:t>2.8 MW of Fuel Cells </a:t>
            </a:r>
            <a:r>
              <a:rPr lang="en-US" sz="1200" b="1" dirty="0" smtClean="0">
                <a:solidFill>
                  <a:schemeClr val="bg1">
                    <a:lumMod val="60000"/>
                    <a:lumOff val="40000"/>
                  </a:schemeClr>
                </a:solidFill>
                <a:latin typeface="Arial" charset="0"/>
                <a:cs typeface="Arial" charset="0"/>
              </a:rPr>
              <a:t>installed</a:t>
            </a:r>
            <a:endParaRPr lang="en-US" sz="1200" b="1" dirty="0">
              <a:solidFill>
                <a:schemeClr val="bg1">
                  <a:lumMod val="60000"/>
                  <a:lumOff val="40000"/>
                </a:schemeClr>
              </a:solidFill>
              <a:latin typeface="Arial" charset="0"/>
              <a:cs typeface="Arial" charset="0"/>
            </a:endParaRPr>
          </a:p>
          <a:p>
            <a:pPr>
              <a:lnSpc>
                <a:spcPts val="2000"/>
              </a:lnSpc>
              <a:buFontTx/>
              <a:buChar char="•"/>
              <a:defRPr/>
            </a:pPr>
            <a:r>
              <a:rPr lang="en-US" sz="1200" b="1" dirty="0" smtClean="0">
                <a:solidFill>
                  <a:schemeClr val="bg1">
                    <a:lumMod val="60000"/>
                    <a:lumOff val="40000"/>
                  </a:schemeClr>
                </a:solidFill>
                <a:latin typeface="Arial" charset="0"/>
                <a:cs typeface="Arial" charset="0"/>
              </a:rPr>
              <a:t>2.2 </a:t>
            </a:r>
            <a:r>
              <a:rPr lang="en-US" sz="1200" b="1" dirty="0">
                <a:solidFill>
                  <a:schemeClr val="bg1">
                    <a:lumMod val="60000"/>
                    <a:lumOff val="40000"/>
                  </a:schemeClr>
                </a:solidFill>
                <a:latin typeface="Arial" charset="0"/>
                <a:cs typeface="Arial" charset="0"/>
              </a:rPr>
              <a:t>MW of Solar PV installed</a:t>
            </a:r>
            <a:r>
              <a:rPr lang="en-US" sz="1200" b="1" dirty="0" smtClean="0">
                <a:solidFill>
                  <a:schemeClr val="bg1">
                    <a:lumMod val="60000"/>
                    <a:lumOff val="40000"/>
                  </a:schemeClr>
                </a:solidFill>
                <a:latin typeface="Arial" charset="0"/>
                <a:cs typeface="Arial" charset="0"/>
              </a:rPr>
              <a:t>, with another 0.8  MW planned in 2013</a:t>
            </a:r>
            <a:endParaRPr lang="en-US" sz="1200" b="1" dirty="0">
              <a:solidFill>
                <a:schemeClr val="bg1">
                  <a:lumMod val="60000"/>
                  <a:lumOff val="40000"/>
                </a:schemeClr>
              </a:solidFill>
              <a:latin typeface="Helvetica"/>
              <a:cs typeface="Arial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-13359" y="763838"/>
            <a:ext cx="3520515" cy="5027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3200"/>
              </a:lnSpc>
            </a:pPr>
            <a:r>
              <a:rPr lang="en-US" sz="28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Campus Quick Facts</a:t>
            </a:r>
          </a:p>
        </p:txBody>
      </p:sp>
    </p:spTree>
    <p:extLst>
      <p:ext uri="{BB962C8B-B14F-4D97-AF65-F5344CB8AC3E}">
        <p14:creationId xmlns:p14="http://schemas.microsoft.com/office/powerpoint/2010/main" val="3665469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Energy Storage Projects at UCSD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55A7B-7854-E145-92D9-B491DF4BAE2D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1120250"/>
            <a:ext cx="8820807" cy="6045200"/>
          </a:xfrm>
        </p:spPr>
        <p:txBody>
          <a:bodyPr/>
          <a:lstStyle/>
          <a:p>
            <a:r>
              <a:rPr lang="en-US" sz="2000" dirty="0" smtClean="0"/>
              <a:t>30 kw, 30 kWh Sanyo/Panasonic Li-Ion battery energy storage system, integrated with 30 kW PV</a:t>
            </a:r>
          </a:p>
          <a:p>
            <a:r>
              <a:rPr lang="en-US" sz="2000" dirty="0" smtClean="0"/>
              <a:t>125 kW, 300 kWh, ZBB Zinc – Bromine Flow Battery – CSI Demand reduction demonstration</a:t>
            </a:r>
          </a:p>
          <a:p>
            <a:r>
              <a:rPr lang="en-US" sz="2000" dirty="0" smtClean="0"/>
              <a:t>120 kW / 65 kWh  2</a:t>
            </a:r>
            <a:r>
              <a:rPr lang="en-US" sz="2000" baseline="30000" dirty="0" smtClean="0"/>
              <a:t>nd</a:t>
            </a:r>
            <a:r>
              <a:rPr lang="en-US" sz="2000" dirty="0" smtClean="0"/>
              <a:t> life EV Battery Test Stand NREL- CCSE</a:t>
            </a:r>
          </a:p>
          <a:p>
            <a:r>
              <a:rPr lang="en-US" sz="2000" dirty="0" smtClean="0"/>
              <a:t>108 kW, 180 kWh BMW, demonstration of application of 2 </a:t>
            </a:r>
            <a:r>
              <a:rPr lang="en-US" sz="2000" dirty="0" err="1" smtClean="0"/>
              <a:t>nd</a:t>
            </a:r>
            <a:r>
              <a:rPr lang="en-US" sz="2000" dirty="0" smtClean="0"/>
              <a:t> use EV batteries, direct DC coupling to PV, and Fast EV DC Charging</a:t>
            </a:r>
          </a:p>
          <a:p>
            <a:r>
              <a:rPr lang="en-US" sz="2000" dirty="0" smtClean="0"/>
              <a:t>2.5 MW, 5 </a:t>
            </a:r>
            <a:r>
              <a:rPr lang="en-US" sz="2000" dirty="0" err="1" smtClean="0"/>
              <a:t>Mwhr</a:t>
            </a:r>
            <a:r>
              <a:rPr lang="en-US" sz="2000" dirty="0" smtClean="0"/>
              <a:t>, SGIP Advanced Energy Storage RFP recently issued</a:t>
            </a:r>
          </a:p>
          <a:p>
            <a:r>
              <a:rPr lang="en-US" sz="2000" dirty="0" smtClean="0"/>
              <a:t>730 kW, 1460 </a:t>
            </a:r>
            <a:r>
              <a:rPr lang="en-US" sz="2000" dirty="0" err="1" smtClean="0"/>
              <a:t>kwhr</a:t>
            </a:r>
            <a:r>
              <a:rPr lang="en-US" sz="2000" dirty="0" smtClean="0"/>
              <a:t> SGIP PV Integrated, five off campus sites</a:t>
            </a:r>
          </a:p>
          <a:p>
            <a:r>
              <a:rPr lang="en-US" sz="2000" dirty="0" smtClean="0"/>
              <a:t>30 kW, Maxwell Labs, </a:t>
            </a:r>
            <a:r>
              <a:rPr lang="en-US" sz="2000" dirty="0" err="1" smtClean="0"/>
              <a:t>Ultracapacitors</a:t>
            </a:r>
            <a:r>
              <a:rPr lang="en-US" sz="2000" dirty="0" smtClean="0"/>
              <a:t>, CPV smoothing of intermittency, coupled with solar forecasting</a:t>
            </a:r>
            <a:endParaRPr lang="en-US" sz="2000" dirty="0"/>
          </a:p>
          <a:p>
            <a:r>
              <a:rPr lang="en-US" sz="2000" dirty="0" smtClean="0"/>
              <a:t>3.8 Million Gallon Thermal Energy Storage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4988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55A7B-7854-E145-92D9-B491DF4BAE2D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357340"/>
            <a:ext cx="8229600" cy="991675"/>
          </a:xfrm>
        </p:spPr>
        <p:txBody>
          <a:bodyPr/>
          <a:lstStyle/>
          <a:p>
            <a:pPr algn="l"/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Panasonic/Sanyo PV Integration Storage Operational</a:t>
            </a:r>
            <a:r>
              <a:rPr lang="en-US" sz="2800" b="1" dirty="0" smtClean="0"/>
              <a:t/>
            </a:r>
            <a:br>
              <a:rPr lang="en-US" sz="2800" b="1" dirty="0" smtClean="0"/>
            </a:br>
            <a:endParaRPr lang="en-US" sz="2800" b="1" dirty="0"/>
          </a:p>
        </p:txBody>
      </p:sp>
      <p:pic>
        <p:nvPicPr>
          <p:cNvPr id="8" name="Content Placeholder 3" descr="sanyo_2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41431" y="1896970"/>
            <a:ext cx="2795756" cy="4228581"/>
          </a:xfrm>
          <a:prstGeom prst="rect">
            <a:avLst/>
          </a:prstGeom>
        </p:spPr>
      </p:pic>
      <p:pic>
        <p:nvPicPr>
          <p:cNvPr id="9" name="Picture 8" descr="sanyo_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91000" y="1896970"/>
            <a:ext cx="4303581" cy="428206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259723" y="1250739"/>
            <a:ext cx="52761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30 KW / 30 kWh Lithium-ion Energy Storage Configured in 20 cassettes 1.5 kW each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1942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Energy Storage Integrate with PV to Demonstrate Intermittency Smoothing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55A7B-7854-E145-92D9-B491DF4BAE2D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6" name="Picture 2" descr="Q:\BC&amp;S\SANYO Pictures\SANYO\5911\MWF-PV-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083" y="1475151"/>
            <a:ext cx="7094483" cy="496613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289040" y="1570504"/>
            <a:ext cx="853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Panasonic/Sanyo fully integrated 30 kW</a:t>
            </a:r>
            <a:br>
              <a:rPr lang="en-US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PV and 30 kWh electric energy storage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315200" y="1681655"/>
            <a:ext cx="168165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itchFamily="34" charset="0"/>
              <a:buChar char="•"/>
            </a:pPr>
            <a:r>
              <a:rPr lang="en-US" sz="1200" dirty="0" smtClean="0"/>
              <a:t>Solar Forecasting System coupled to energy storage controls to mitigate intermittency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en-US" sz="1200" dirty="0"/>
              <a:t>Peak shaving to reduce the energy use/cost.  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en-US" sz="1200" dirty="0"/>
              <a:t>Provide stable and efficient energy.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en-US" sz="1200" dirty="0" smtClean="0"/>
              <a:t>Ancillary </a:t>
            </a:r>
            <a:r>
              <a:rPr lang="en-US" sz="1200" dirty="0"/>
              <a:t>Function (emergency power back up for communication </a:t>
            </a:r>
            <a:r>
              <a:rPr lang="en-US" sz="1200" dirty="0" err="1"/>
              <a:t>etc</a:t>
            </a:r>
            <a:r>
              <a:rPr lang="en-US" sz="1200" dirty="0"/>
              <a:t>) </a:t>
            </a:r>
          </a:p>
          <a:p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124299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Sanyo Energy Storage PV Intermittency Smoothing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55A7B-7854-E145-92D9-B491DF4BAE2D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292772"/>
            <a:ext cx="9169692" cy="5157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53856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ZBB/</a:t>
            </a:r>
            <a:r>
              <a:rPr lang="en-US" sz="3200" dirty="0" err="1" smtClean="0"/>
              <a:t>Sunpower</a:t>
            </a:r>
            <a:r>
              <a:rPr lang="en-US" sz="3200" dirty="0" smtClean="0"/>
              <a:t> / DNV </a:t>
            </a:r>
            <a:r>
              <a:rPr lang="en-US" sz="3200" dirty="0" err="1" smtClean="0"/>
              <a:t>Kema</a:t>
            </a:r>
            <a:r>
              <a:rPr lang="en-US" sz="3200" dirty="0" smtClean="0"/>
              <a:t> CSI Flow Battery Demonstration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55A7B-7854-E145-92D9-B491DF4BAE2D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04800" y="1261241"/>
            <a:ext cx="284830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ZBB </a:t>
            </a: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</a:rPr>
              <a:t>EnerStore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 V3 - 25 kW / 50 kWh </a:t>
            </a:r>
          </a:p>
          <a:p>
            <a:pPr marL="342900" indent="-342900" algn="l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DC Efficiency up to 76%</a:t>
            </a:r>
          </a:p>
          <a:p>
            <a:pPr marL="342900" indent="-342900" algn="l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Six units with 300 kWh total capacity</a:t>
            </a:r>
          </a:p>
          <a:p>
            <a:pPr marL="342900" indent="-342900" algn="l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Directly coupled with 60 kW of roof top PV</a:t>
            </a:r>
          </a:p>
          <a:p>
            <a:pPr marL="342900" indent="-342900" algn="l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Control system designed to reduce peak load demand requirements at East Campus Chiller Plant</a:t>
            </a:r>
            <a:endParaRPr lang="en-US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8566" y="1380141"/>
            <a:ext cx="5764923" cy="4323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36544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350" y="21020"/>
            <a:ext cx="8229600" cy="991675"/>
          </a:xfrm>
        </p:spPr>
        <p:txBody>
          <a:bodyPr/>
          <a:lstStyle/>
          <a:p>
            <a:r>
              <a:rPr lang="en-US" sz="2800" dirty="0" smtClean="0"/>
              <a:t>Repurposed (2</a:t>
            </a:r>
            <a:r>
              <a:rPr lang="en-US" sz="2800" baseline="30000" dirty="0" smtClean="0"/>
              <a:t>nd</a:t>
            </a:r>
            <a:r>
              <a:rPr lang="en-US" sz="2800" dirty="0" smtClean="0"/>
              <a:t> Life) Electric Vehicle Battery Testing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55A7B-7854-E145-92D9-B491DF4BAE2D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5" name="Content Placeholder 5" descr="GOPR0088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0886" y="1907243"/>
            <a:ext cx="6053583" cy="4540187"/>
          </a:xfrm>
        </p:spPr>
      </p:pic>
      <p:sp>
        <p:nvSpPr>
          <p:cNvPr id="6" name="TextBox 5"/>
          <p:cNvSpPr txBox="1"/>
          <p:nvPr/>
        </p:nvSpPr>
        <p:spPr>
          <a:xfrm>
            <a:off x="91960" y="1103600"/>
            <a:ext cx="64349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Testing four EV battery packs simultaneously with various duty cycles representing stationary storage applications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26919" y="977495"/>
            <a:ext cx="2388481" cy="5262979"/>
          </a:xfrm>
          <a:prstGeom prst="rect">
            <a:avLst/>
          </a:prstGeom>
          <a:noFill/>
          <a:ln>
            <a:solidFill>
              <a:schemeClr val="tx2">
                <a:lumMod val="75000"/>
                <a:lumOff val="25000"/>
              </a:schemeClr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1600" dirty="0" smtClean="0"/>
              <a:t>120 kW/ 6</a:t>
            </a:r>
            <a:r>
              <a:rPr lang="en-US" sz="1600" dirty="0">
                <a:solidFill>
                  <a:schemeClr val="tx2"/>
                </a:solidFill>
              </a:rPr>
              <a:t>0</a:t>
            </a:r>
            <a:r>
              <a:rPr lang="en-US" sz="1600" dirty="0" smtClean="0"/>
              <a:t> kWh of total energy storage capacity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 smtClean="0"/>
              <a:t>Test stand linked to </a:t>
            </a:r>
            <a:r>
              <a:rPr lang="en-US" sz="1600" dirty="0" err="1" smtClean="0"/>
              <a:t>Microgrid</a:t>
            </a:r>
            <a:r>
              <a:rPr lang="en-US" sz="1600" dirty="0" smtClean="0"/>
              <a:t> control system and remotely controlled.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 smtClean="0"/>
              <a:t>Plug-in </a:t>
            </a:r>
            <a:r>
              <a:rPr lang="en-US" sz="1600" dirty="0"/>
              <a:t>vehicle batteries degraded to 70-80% of original power or energy capacity are insufficient for automotive use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 smtClean="0"/>
              <a:t>These </a:t>
            </a:r>
            <a:r>
              <a:rPr lang="en-US" sz="1600" dirty="0"/>
              <a:t>“retired” batteries may still be highly capable and could be </a:t>
            </a:r>
            <a:r>
              <a:rPr lang="en-US" sz="1600" dirty="0" smtClean="0"/>
              <a:t>low cost source for stationary energy storage applications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8717039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BMW  2</a:t>
            </a:r>
            <a:r>
              <a:rPr lang="en-US" sz="3200" baseline="30000" dirty="0"/>
              <a:t>nd</a:t>
            </a:r>
            <a:r>
              <a:rPr lang="en-US" sz="3200" dirty="0"/>
              <a:t> Use EV Battery Energy Storage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55A7B-7854-E145-92D9-B491DF4BAE2D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591509" y="991675"/>
            <a:ext cx="3229304" cy="4801314"/>
          </a:xfrm>
          <a:prstGeom prst="rect">
            <a:avLst/>
          </a:prstGeom>
          <a:noFill/>
          <a:ln>
            <a:solidFill>
              <a:schemeClr val="tx2">
                <a:lumMod val="75000"/>
                <a:lumOff val="25000"/>
              </a:schemeClr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sz="1400" b="1" dirty="0">
                <a:solidFill>
                  <a:schemeClr val="bg1">
                    <a:lumMod val="60000"/>
                    <a:lumOff val="40000"/>
                  </a:schemeClr>
                </a:solidFill>
              </a:rPr>
              <a:t>Objective:</a:t>
            </a:r>
            <a:r>
              <a:rPr lang="en-US" sz="1400" dirty="0">
                <a:solidFill>
                  <a:schemeClr val="bg1">
                    <a:lumMod val="60000"/>
                    <a:lumOff val="40000"/>
                  </a:schemeClr>
                </a:solidFill>
              </a:rPr>
              <a:t> </a:t>
            </a:r>
          </a:p>
          <a:p>
            <a:pPr algn="l"/>
            <a:r>
              <a:rPr lang="en-US" sz="1400" b="1" dirty="0" smtClean="0">
                <a:solidFill>
                  <a:schemeClr val="bg1">
                    <a:lumMod val="50000"/>
                  </a:schemeClr>
                </a:solidFill>
              </a:rPr>
              <a:t>Objective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:</a:t>
            </a:r>
          </a:p>
          <a:p>
            <a:pPr algn="l"/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Demonstrate the feasibility of integrating and controlling multiple 2</a:t>
            </a:r>
            <a:r>
              <a:rPr lang="en-US" sz="1400" baseline="30000" dirty="0" smtClean="0">
                <a:solidFill>
                  <a:schemeClr val="bg1">
                    <a:lumMod val="50000"/>
                  </a:schemeClr>
                </a:solidFill>
              </a:rPr>
              <a:t>nd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 life repurposed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MINI E battery systems, with additional integration of PV solar array 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and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the UCSD micro grid 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for a three year period.</a:t>
            </a:r>
          </a:p>
          <a:p>
            <a:pPr algn="l"/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  <a:p>
            <a:pPr algn="l"/>
            <a:r>
              <a:rPr lang="en-US" sz="1400" b="1" dirty="0">
                <a:solidFill>
                  <a:schemeClr val="bg1">
                    <a:lumMod val="50000"/>
                  </a:schemeClr>
                </a:solidFill>
              </a:rPr>
              <a:t>Research possibilities and value: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endParaRPr lang="en-US" sz="1400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285750" indent="-285750" algn="l">
              <a:buFont typeface="Arial" pitchFamily="34" charset="0"/>
              <a:buChar char="•"/>
            </a:pP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Investigate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test applications and load 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profiles.</a:t>
            </a:r>
          </a:p>
          <a:p>
            <a:pPr marL="285750" indent="-285750" algn="l">
              <a:buFont typeface="Arial" pitchFamily="34" charset="0"/>
              <a:buChar char="•"/>
            </a:pP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Results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will lead to better understanding of different use cases and possible B2U 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scenarios</a:t>
            </a:r>
          </a:p>
          <a:p>
            <a:pPr marL="285750" indent="-285750" algn="l">
              <a:buFont typeface="Arial" pitchFamily="34" charset="0"/>
              <a:buChar char="•"/>
            </a:pP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Identify control issues related to managing multiple repurposed EV batteries with a different state of charge.</a:t>
            </a:r>
          </a:p>
          <a:p>
            <a:pPr marL="285750" indent="-285750" algn="l">
              <a:buFont typeface="Arial" pitchFamily="34" charset="0"/>
              <a:buChar char="•"/>
            </a:pP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First full scale energy storage system with repurposed EV batteries.</a:t>
            </a:r>
            <a:r>
              <a:rPr lang="en-US" sz="1400" dirty="0" smtClean="0">
                <a:solidFill>
                  <a:schemeClr val="bg1">
                    <a:lumMod val="60000"/>
                    <a:lumOff val="40000"/>
                  </a:schemeClr>
                </a:solidFill>
              </a:rPr>
              <a:t>.</a:t>
            </a:r>
            <a:endParaRPr lang="en-US" sz="1400" dirty="0">
              <a:solidFill>
                <a:schemeClr val="bg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7" y="1512407"/>
            <a:ext cx="4758368" cy="4919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0521197"/>
      </p:ext>
    </p:extLst>
  </p:cSld>
  <p:clrMapOvr>
    <a:masterClrMapping/>
  </p:clrMapOvr>
</p:sld>
</file>

<file path=ppt/theme/theme1.xml><?xml version="1.0" encoding="utf-8"?>
<a:theme xmlns:a="http://schemas.openxmlformats.org/drawingml/2006/main" name="Sandia_CorpPresentation_Template1">
  <a:themeElements>
    <a:clrScheme name="Sandia Brand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103160"/>
      </a:accent5>
      <a:accent6>
        <a:srgbClr val="730E00"/>
      </a:accent6>
      <a:hlink>
        <a:srgbClr val="37A6D2"/>
      </a:hlink>
      <a:folHlink>
        <a:srgbClr val="B71A22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ate xmlns="71e8ff13-df62-4a72-84d7-407bd5f110a1">2013-05-08T06:00:00+00:00</Date>
    <Category xmlns="71e8ff13-df62-4a72-84d7-407bd5f110a1"/>
    <Comments xmlns="71e8ff13-df62-4a72-84d7-407bd5f110a1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DE8617037DFA24EB3D183F09F39E1AD" ma:contentTypeVersion="3" ma:contentTypeDescription="Create a new document." ma:contentTypeScope="" ma:versionID="c2619004078268a65ab18174f5b27930">
  <xsd:schema xmlns:xsd="http://www.w3.org/2001/XMLSchema" xmlns:xs="http://www.w3.org/2001/XMLSchema" xmlns:p="http://schemas.microsoft.com/office/2006/metadata/properties" xmlns:ns2="71e8ff13-df62-4a72-84d7-407bd5f110a1" targetNamespace="http://schemas.microsoft.com/office/2006/metadata/properties" ma:root="true" ma:fieldsID="0a7e17aa74fb726d5b01e95764f5b2e5" ns2:_="">
    <xsd:import namespace="71e8ff13-df62-4a72-84d7-407bd5f110a1"/>
    <xsd:element name="properties">
      <xsd:complexType>
        <xsd:sequence>
          <xsd:element name="documentManagement">
            <xsd:complexType>
              <xsd:all>
                <xsd:element ref="ns2:Date"/>
                <xsd:element ref="ns2:Category" minOccurs="0"/>
                <xsd:element ref="ns2:Comme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e8ff13-df62-4a72-84d7-407bd5f110a1" elementFormDefault="qualified">
    <xsd:import namespace="http://schemas.microsoft.com/office/2006/documentManagement/types"/>
    <xsd:import namespace="http://schemas.microsoft.com/office/infopath/2007/PartnerControls"/>
    <xsd:element name="Date" ma:index="8" ma:displayName="Date" ma:default="[today]" ma:format="DateOnly" ma:internalName="Date">
      <xsd:simpleType>
        <xsd:restriction base="dms:DateTime"/>
      </xsd:simpleType>
    </xsd:element>
    <xsd:element name="Category" ma:index="9" nillable="true" ma:displayName="Category" ma:default="S&amp;T" ma:internalName="Category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S&amp;T"/>
                    <xsd:enumeration value="Outreach"/>
                    <xsd:enumeration value="Demos"/>
                    <xsd:enumeration value="Testing"/>
                    <xsd:enumeration value="Power Electronics"/>
                    <xsd:enumeration value="Modeling and Analysis"/>
                    <xsd:enumeration value="SNL Administrative"/>
                    <xsd:enumeration value="External Content of Interests"/>
                    <xsd:enumeration value="EESAT"/>
                    <xsd:enumeration value="Peer Review"/>
                  </xsd:restriction>
                </xsd:simpleType>
              </xsd:element>
            </xsd:sequence>
          </xsd:extension>
        </xsd:complexContent>
      </xsd:complexType>
    </xsd:element>
    <xsd:element name="Comments" ma:index="10" nillable="true" ma:displayName="Comments" ma:internalName="Comments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B76DBD6-3505-4BE6-AB7D-7440235FD3A9}">
  <ds:schemaRefs>
    <ds:schemaRef ds:uri="http://purl.org/dc/elements/1.1/"/>
    <ds:schemaRef ds:uri="http://www.w3.org/XML/1998/namespace"/>
    <ds:schemaRef ds:uri="http://purl.org/dc/dcmitype/"/>
    <ds:schemaRef ds:uri="http://schemas.microsoft.com/office/2006/metadata/properties"/>
    <ds:schemaRef ds:uri="http://schemas.microsoft.com/office/infopath/2007/PartnerControls"/>
    <ds:schemaRef ds:uri="71e8ff13-df62-4a72-84d7-407bd5f110a1"/>
    <ds:schemaRef ds:uri="http://purl.org/dc/terms/"/>
    <ds:schemaRef ds:uri="http://schemas.microsoft.com/office/2006/documentManagement/types"/>
    <ds:schemaRef ds:uri="http://schemas.openxmlformats.org/package/2006/metadata/core-properties"/>
  </ds:schemaRefs>
</ds:datastoreItem>
</file>

<file path=customXml/itemProps2.xml><?xml version="1.0" encoding="utf-8"?>
<ds:datastoreItem xmlns:ds="http://schemas.openxmlformats.org/officeDocument/2006/customXml" ds:itemID="{DB18DAAE-98F2-43D9-B026-C8F87F4533E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e8ff13-df62-4a72-84d7-407bd5f110a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6898D69-42A0-461B-A882-5F682DCD259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Sandia_CorpPresentation_Template1.thmx</Template>
  <TotalTime>2214</TotalTime>
  <Words>1064</Words>
  <Application>Microsoft Office PowerPoint</Application>
  <PresentationFormat>On-screen Show (4:3)</PresentationFormat>
  <Paragraphs>156</Paragraphs>
  <Slides>17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Sandia_CorpPresentation_Template1</vt:lpstr>
      <vt:lpstr>Energy Storage For Integration of Renewable Generation at the University of California – San Diego </vt:lpstr>
      <vt:lpstr> UC San Diego 42 MW Microgrid</vt:lpstr>
      <vt:lpstr>Energy Storage Projects at UCSD</vt:lpstr>
      <vt:lpstr>Panasonic/Sanyo PV Integration Storage Operational </vt:lpstr>
      <vt:lpstr>Energy Storage Integrate with PV to Demonstrate Intermittency Smoothing</vt:lpstr>
      <vt:lpstr>Sanyo Energy Storage PV Intermittency Smoothing</vt:lpstr>
      <vt:lpstr>ZBB/Sunpower / DNV Kema CSI Flow Battery Demonstration</vt:lpstr>
      <vt:lpstr>Repurposed (2nd Life) Electric Vehicle Battery Testing</vt:lpstr>
      <vt:lpstr>BMW  2nd Use EV Battery Energy Storage</vt:lpstr>
      <vt:lpstr>2nd Life EV Battery Energy Storage Testing Stationary Energy Storage Applications</vt:lpstr>
      <vt:lpstr>UCSD SGIP Bulk Energy Storage Project </vt:lpstr>
      <vt:lpstr>Maxwell Labs Ultracapacitor Energy Storage</vt:lpstr>
      <vt:lpstr>Real Time Control of High Resolution Data</vt:lpstr>
      <vt:lpstr>Coordinated Control and Dispatch of Distributed Energy Storage Resources To Maximize System Efficiency</vt:lpstr>
      <vt:lpstr>Summary of UCSD’s Energy Storage Program</vt:lpstr>
      <vt:lpstr>Contact Information</vt:lpstr>
      <vt:lpstr>Acknowledgements</vt:lpstr>
    </vt:vector>
  </TitlesOfParts>
  <Company>Sandia National Labs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Vittitow, Michael P</dc:creator>
  <cp:lastModifiedBy>Bill Torre</cp:lastModifiedBy>
  <cp:revision>82</cp:revision>
  <dcterms:created xsi:type="dcterms:W3CDTF">2011-10-03T16:15:05Z</dcterms:created>
  <dcterms:modified xsi:type="dcterms:W3CDTF">2013-10-08T17:32:08Z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0x0101002DE8617037DFA24EB3D183F09F39E1AD</vt:lpwstr>
  </property>
</Properties>
</file>